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6"/>
  </p:notesMasterIdLst>
  <p:handoutMasterIdLst>
    <p:handoutMasterId r:id="rId27"/>
  </p:handoutMasterIdLst>
  <p:sldIdLst>
    <p:sldId id="449" r:id="rId2"/>
    <p:sldId id="375" r:id="rId3"/>
    <p:sldId id="427" r:id="rId4"/>
    <p:sldId id="372" r:id="rId5"/>
    <p:sldId id="470" r:id="rId6"/>
    <p:sldId id="479" r:id="rId7"/>
    <p:sldId id="471" r:id="rId8"/>
    <p:sldId id="472" r:id="rId9"/>
    <p:sldId id="473" r:id="rId10"/>
    <p:sldId id="474" r:id="rId11"/>
    <p:sldId id="475" r:id="rId12"/>
    <p:sldId id="476" r:id="rId13"/>
    <p:sldId id="477" r:id="rId14"/>
    <p:sldId id="478" r:id="rId15"/>
    <p:sldId id="485" r:id="rId16"/>
    <p:sldId id="48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34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">
          <p15:clr>
            <a:srgbClr val="A4A3A4"/>
          </p15:clr>
        </p15:guide>
        <p15:guide id="2" orient="horz" pos="958">
          <p15:clr>
            <a:srgbClr val="A4A3A4"/>
          </p15:clr>
        </p15:guide>
        <p15:guide id="3" pos="228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63F"/>
    <a:srgbClr val="717276"/>
    <a:srgbClr val="FFCC00"/>
    <a:srgbClr val="F37322"/>
    <a:srgbClr val="FF6600"/>
    <a:srgbClr val="B2B2B2"/>
    <a:srgbClr val="FFFF00"/>
    <a:srgbClr val="000000"/>
    <a:srgbClr val="E16600"/>
    <a:srgbClr val="DE6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5" autoAdjust="0"/>
    <p:restoredTop sz="90953" autoAdjust="0"/>
  </p:normalViewPr>
  <p:slideViewPr>
    <p:cSldViewPr snapToGrid="0">
      <p:cViewPr varScale="1">
        <p:scale>
          <a:sx n="65" d="100"/>
          <a:sy n="65" d="100"/>
        </p:scale>
        <p:origin x="1400" y="52"/>
      </p:cViewPr>
      <p:guideLst>
        <p:guide orient="horz" pos="292"/>
        <p:guide orient="horz" pos="958"/>
        <p:guide pos="228"/>
        <p:guide pos="55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16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763788A2-4C01-46DD-B38F-F12049D918E1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1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1B9D1E6E-AC79-429E-8581-B3D72CC094B2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B229D-1E5B-4F00-A5B9-AF21B088A14D}" type="slidenum">
              <a:rPr lang="en-US" smtClean="0">
                <a:ea typeface="MS PGothic" pitchFamily="34" charset="-128"/>
              </a:rPr>
              <a:pPr/>
              <a:t>2</a:t>
            </a:fld>
            <a:endParaRPr lang="en-US">
              <a:ea typeface="MS PGothic" pitchFamily="34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74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8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5335588"/>
          </a:xfrm>
          <a:prstGeom prst="rect">
            <a:avLst/>
          </a:prstGeom>
          <a:solidFill>
            <a:srgbClr val="8DC63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 sz="2400"/>
          </a:p>
        </p:txBody>
      </p:sp>
      <p:sp>
        <p:nvSpPr>
          <p:cNvPr id="8499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1950" y="1978025"/>
            <a:ext cx="8420100" cy="854075"/>
          </a:xfrm>
          <a:ln algn="ctr"/>
        </p:spPr>
        <p:txBody>
          <a:bodyPr anchor="t">
            <a:spAutoFit/>
          </a:bodyPr>
          <a:lstStyle>
            <a:lvl1pPr>
              <a:defRPr sz="5000" b="1" smtClean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8499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1950" y="5757863"/>
            <a:ext cx="4630738" cy="366712"/>
          </a:xfrm>
          <a:ln algn="ctr"/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mtClean="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Name and Date</a:t>
            </a:r>
          </a:p>
        </p:txBody>
      </p:sp>
      <p:grpSp>
        <p:nvGrpSpPr>
          <p:cNvPr id="16" name="Groep 15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20" name="Afbeelding 19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21" name="Afbeelding 20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22" name="Afbeelding 21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23" name="Afbeelding 22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24" name="Afbeelding 23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51417"/>
            <a:ext cx="42100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grpSp>
        <p:nvGrpSpPr>
          <p:cNvPr id="6" name="Groep 5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8" name="Afbeelding 7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9" name="Afbeelding 8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1950" y="1978025"/>
            <a:ext cx="8420100" cy="854075"/>
          </a:xfrm>
          <a:ln algn="ctr"/>
        </p:spPr>
        <p:txBody>
          <a:bodyPr anchor="t">
            <a:spAutoFit/>
          </a:bodyPr>
          <a:lstStyle>
            <a:lvl1pPr>
              <a:defRPr sz="5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89094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1950" y="5757863"/>
            <a:ext cx="4630738" cy="366712"/>
          </a:xfrm>
          <a:ln algn="ctr"/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Name and Date</a:t>
            </a:r>
          </a:p>
        </p:txBody>
      </p:sp>
      <p:grpSp>
        <p:nvGrpSpPr>
          <p:cNvPr id="7" name="Groep 6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8" name="Afbeelding 7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9" name="Afbeelding 8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3022600" y="1"/>
            <a:ext cx="61214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1950" y="463550"/>
            <a:ext cx="2372458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3022600" y="5751417"/>
            <a:ext cx="5762625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1950" y="1524000"/>
            <a:ext cx="2372400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grpSp>
        <p:nvGrpSpPr>
          <p:cNvPr id="11" name="Groep 10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6" name="Afbeelding 15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20" name="Afbeelding 19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6069599" y="1"/>
            <a:ext cx="30744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1950" y="463550"/>
            <a:ext cx="2372458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069600" y="5751417"/>
            <a:ext cx="3074400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61950" y="1524000"/>
            <a:ext cx="2372400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402400" y="1524000"/>
            <a:ext cx="2372400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402400" y="463550"/>
            <a:ext cx="2372400" cy="1058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to edit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1"/>
            <a:ext cx="45720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1949" y="463550"/>
            <a:ext cx="3929393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1" y="5751417"/>
            <a:ext cx="42100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16" name="Freeform 20"/>
          <p:cNvSpPr>
            <a:spLocks noEditPoints="1"/>
          </p:cNvSpPr>
          <p:nvPr/>
        </p:nvSpPr>
        <p:spPr bwMode="auto">
          <a:xfrm>
            <a:off x="0" y="0"/>
            <a:ext cx="4568825" cy="5981700"/>
          </a:xfrm>
          <a:custGeom>
            <a:avLst/>
            <a:gdLst>
              <a:gd name="T0" fmla="*/ 0 w 3399"/>
              <a:gd name="T1" fmla="*/ 0 h 4450"/>
              <a:gd name="T2" fmla="*/ 0 w 3399"/>
              <a:gd name="T3" fmla="*/ 5981302 h 4450"/>
              <a:gd name="T4" fmla="*/ 4568640 w 3399"/>
              <a:gd name="T5" fmla="*/ 5981302 h 4450"/>
              <a:gd name="T6" fmla="*/ 4568640 w 3399"/>
              <a:gd name="T7" fmla="*/ 0 h 4450"/>
              <a:gd name="T8" fmla="*/ 0 w 3399"/>
              <a:gd name="T9" fmla="*/ 0 h 4450"/>
              <a:gd name="T10" fmla="*/ 4342829 w 3399"/>
              <a:gd name="T11" fmla="*/ 5756835 h 4450"/>
              <a:gd name="T12" fmla="*/ 224467 w 3399"/>
              <a:gd name="T13" fmla="*/ 5756835 h 4450"/>
              <a:gd name="T14" fmla="*/ 224467 w 3399"/>
              <a:gd name="T15" fmla="*/ 228499 h 4450"/>
              <a:gd name="T16" fmla="*/ 4342829 w 3399"/>
              <a:gd name="T17" fmla="*/ 228499 h 4450"/>
              <a:gd name="T18" fmla="*/ 4342829 w 3399"/>
              <a:gd name="T19" fmla="*/ 5756835 h 44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99" h="4450">
                <a:moveTo>
                  <a:pt x="0" y="0"/>
                </a:moveTo>
                <a:lnTo>
                  <a:pt x="0" y="4450"/>
                </a:lnTo>
                <a:lnTo>
                  <a:pt x="3399" y="4450"/>
                </a:lnTo>
                <a:lnTo>
                  <a:pt x="3399" y="0"/>
                </a:lnTo>
                <a:lnTo>
                  <a:pt x="0" y="0"/>
                </a:lnTo>
                <a:close/>
                <a:moveTo>
                  <a:pt x="3231" y="4283"/>
                </a:moveTo>
                <a:lnTo>
                  <a:pt x="167" y="4283"/>
                </a:lnTo>
                <a:lnTo>
                  <a:pt x="167" y="170"/>
                </a:lnTo>
                <a:lnTo>
                  <a:pt x="3231" y="170"/>
                </a:lnTo>
                <a:lnTo>
                  <a:pt x="3231" y="4283"/>
                </a:lnTo>
                <a:close/>
              </a:path>
            </a:pathLst>
          </a:custGeom>
          <a:solidFill>
            <a:srgbClr val="8DC63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1950" y="1524000"/>
            <a:ext cx="3931200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grpSp>
        <p:nvGrpSpPr>
          <p:cNvPr id="10" name="Groep 9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20" name="Afbeelding 19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5979600" y="1"/>
            <a:ext cx="31644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1949" y="463550"/>
            <a:ext cx="5326674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5979601" y="5751417"/>
            <a:ext cx="28024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26" name="Freeform 22"/>
          <p:cNvSpPr>
            <a:spLocks noEditPoints="1"/>
          </p:cNvSpPr>
          <p:nvPr/>
        </p:nvSpPr>
        <p:spPr bwMode="auto">
          <a:xfrm>
            <a:off x="0" y="0"/>
            <a:ext cx="5984875" cy="5981700"/>
          </a:xfrm>
          <a:custGeom>
            <a:avLst/>
            <a:gdLst>
              <a:gd name="T0" fmla="*/ 0 w 4453"/>
              <a:gd name="T1" fmla="*/ 0 h 4450"/>
              <a:gd name="T2" fmla="*/ 0 w 4453"/>
              <a:gd name="T3" fmla="*/ 5981302 h 4450"/>
              <a:gd name="T4" fmla="*/ 5985335 w 4453"/>
              <a:gd name="T5" fmla="*/ 5981302 h 4450"/>
              <a:gd name="T6" fmla="*/ 5985335 w 4453"/>
              <a:gd name="T7" fmla="*/ 0 h 4450"/>
              <a:gd name="T8" fmla="*/ 0 w 4453"/>
              <a:gd name="T9" fmla="*/ 0 h 4450"/>
              <a:gd name="T10" fmla="*/ 5759524 w 4453"/>
              <a:gd name="T11" fmla="*/ 5756835 h 4450"/>
              <a:gd name="T12" fmla="*/ 223123 w 4453"/>
              <a:gd name="T13" fmla="*/ 5756835 h 4450"/>
              <a:gd name="T14" fmla="*/ 223123 w 4453"/>
              <a:gd name="T15" fmla="*/ 228499 h 4450"/>
              <a:gd name="T16" fmla="*/ 5759524 w 4453"/>
              <a:gd name="T17" fmla="*/ 228499 h 4450"/>
              <a:gd name="T18" fmla="*/ 5759524 w 4453"/>
              <a:gd name="T19" fmla="*/ 5756835 h 44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53" h="4450">
                <a:moveTo>
                  <a:pt x="0" y="0"/>
                </a:moveTo>
                <a:lnTo>
                  <a:pt x="0" y="4450"/>
                </a:lnTo>
                <a:lnTo>
                  <a:pt x="4453" y="4450"/>
                </a:lnTo>
                <a:lnTo>
                  <a:pt x="4453" y="0"/>
                </a:lnTo>
                <a:lnTo>
                  <a:pt x="0" y="0"/>
                </a:lnTo>
                <a:close/>
                <a:moveTo>
                  <a:pt x="4285" y="4283"/>
                </a:moveTo>
                <a:lnTo>
                  <a:pt x="166" y="4283"/>
                </a:lnTo>
                <a:lnTo>
                  <a:pt x="166" y="170"/>
                </a:lnTo>
                <a:lnTo>
                  <a:pt x="4285" y="170"/>
                </a:lnTo>
                <a:lnTo>
                  <a:pt x="4285" y="4283"/>
                </a:lnTo>
                <a:close/>
              </a:path>
            </a:pathLst>
          </a:custGeom>
          <a:solidFill>
            <a:srgbClr val="8DC63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1950" y="1524000"/>
            <a:ext cx="5328000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grpSp>
        <p:nvGrpSpPr>
          <p:cNvPr id="10" name="Groep 9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6" name="Afbeelding 15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4572000" cy="59817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937124" y="463550"/>
            <a:ext cx="3844965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51417"/>
            <a:ext cx="42100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16" name="Freeform 20"/>
          <p:cNvSpPr>
            <a:spLocks noEditPoints="1"/>
          </p:cNvSpPr>
          <p:nvPr/>
        </p:nvSpPr>
        <p:spPr bwMode="auto">
          <a:xfrm>
            <a:off x="4575175" y="0"/>
            <a:ext cx="4568825" cy="5981700"/>
          </a:xfrm>
          <a:custGeom>
            <a:avLst/>
            <a:gdLst>
              <a:gd name="T0" fmla="*/ 0 w 3399"/>
              <a:gd name="T1" fmla="*/ 0 h 4450"/>
              <a:gd name="T2" fmla="*/ 0 w 3399"/>
              <a:gd name="T3" fmla="*/ 5981302 h 4450"/>
              <a:gd name="T4" fmla="*/ 4568640 w 3399"/>
              <a:gd name="T5" fmla="*/ 5981302 h 4450"/>
              <a:gd name="T6" fmla="*/ 4568640 w 3399"/>
              <a:gd name="T7" fmla="*/ 0 h 4450"/>
              <a:gd name="T8" fmla="*/ 0 w 3399"/>
              <a:gd name="T9" fmla="*/ 0 h 4450"/>
              <a:gd name="T10" fmla="*/ 4342829 w 3399"/>
              <a:gd name="T11" fmla="*/ 5756835 h 4450"/>
              <a:gd name="T12" fmla="*/ 224467 w 3399"/>
              <a:gd name="T13" fmla="*/ 5756835 h 4450"/>
              <a:gd name="T14" fmla="*/ 224467 w 3399"/>
              <a:gd name="T15" fmla="*/ 228499 h 4450"/>
              <a:gd name="T16" fmla="*/ 4342829 w 3399"/>
              <a:gd name="T17" fmla="*/ 228499 h 4450"/>
              <a:gd name="T18" fmla="*/ 4342829 w 3399"/>
              <a:gd name="T19" fmla="*/ 5756835 h 44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99" h="4450">
                <a:moveTo>
                  <a:pt x="0" y="0"/>
                </a:moveTo>
                <a:lnTo>
                  <a:pt x="0" y="4450"/>
                </a:lnTo>
                <a:lnTo>
                  <a:pt x="3399" y="4450"/>
                </a:lnTo>
                <a:lnTo>
                  <a:pt x="3399" y="0"/>
                </a:lnTo>
                <a:lnTo>
                  <a:pt x="0" y="0"/>
                </a:lnTo>
                <a:close/>
                <a:moveTo>
                  <a:pt x="3231" y="4283"/>
                </a:moveTo>
                <a:lnTo>
                  <a:pt x="167" y="4283"/>
                </a:lnTo>
                <a:lnTo>
                  <a:pt x="167" y="170"/>
                </a:lnTo>
                <a:lnTo>
                  <a:pt x="3231" y="170"/>
                </a:lnTo>
                <a:lnTo>
                  <a:pt x="3231" y="4283"/>
                </a:lnTo>
                <a:close/>
              </a:path>
            </a:pathLst>
          </a:custGeom>
          <a:solidFill>
            <a:srgbClr val="8DC63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35317" y="1524000"/>
            <a:ext cx="3846733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grpSp>
        <p:nvGrpSpPr>
          <p:cNvPr id="10" name="Groep 9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20" name="Afbeelding 19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990100"/>
            <a:ext cx="4572000" cy="29916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937125" y="463550"/>
            <a:ext cx="3844926" cy="1057275"/>
          </a:xfrm>
        </p:spPr>
        <p:txBody>
          <a:bodyPr lIns="0" tIns="0" rIns="0" bIns="0" anchor="t" anchorCtr="0"/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51417"/>
            <a:ext cx="42100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16" name="Freeform 20"/>
          <p:cNvSpPr>
            <a:spLocks noEditPoints="1"/>
          </p:cNvSpPr>
          <p:nvPr/>
        </p:nvSpPr>
        <p:spPr bwMode="auto">
          <a:xfrm>
            <a:off x="4575175" y="0"/>
            <a:ext cx="4568825" cy="5981700"/>
          </a:xfrm>
          <a:custGeom>
            <a:avLst/>
            <a:gdLst>
              <a:gd name="T0" fmla="*/ 0 w 3399"/>
              <a:gd name="T1" fmla="*/ 0 h 4450"/>
              <a:gd name="T2" fmla="*/ 0 w 3399"/>
              <a:gd name="T3" fmla="*/ 5981302 h 4450"/>
              <a:gd name="T4" fmla="*/ 4568640 w 3399"/>
              <a:gd name="T5" fmla="*/ 5981302 h 4450"/>
              <a:gd name="T6" fmla="*/ 4568640 w 3399"/>
              <a:gd name="T7" fmla="*/ 0 h 4450"/>
              <a:gd name="T8" fmla="*/ 0 w 3399"/>
              <a:gd name="T9" fmla="*/ 0 h 4450"/>
              <a:gd name="T10" fmla="*/ 4342829 w 3399"/>
              <a:gd name="T11" fmla="*/ 5756835 h 4450"/>
              <a:gd name="T12" fmla="*/ 224467 w 3399"/>
              <a:gd name="T13" fmla="*/ 5756835 h 4450"/>
              <a:gd name="T14" fmla="*/ 224467 w 3399"/>
              <a:gd name="T15" fmla="*/ 228499 h 4450"/>
              <a:gd name="T16" fmla="*/ 4342829 w 3399"/>
              <a:gd name="T17" fmla="*/ 228499 h 4450"/>
              <a:gd name="T18" fmla="*/ 4342829 w 3399"/>
              <a:gd name="T19" fmla="*/ 5756835 h 44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99" h="4450">
                <a:moveTo>
                  <a:pt x="0" y="0"/>
                </a:moveTo>
                <a:lnTo>
                  <a:pt x="0" y="4450"/>
                </a:lnTo>
                <a:lnTo>
                  <a:pt x="3399" y="4450"/>
                </a:lnTo>
                <a:lnTo>
                  <a:pt x="3399" y="0"/>
                </a:lnTo>
                <a:lnTo>
                  <a:pt x="0" y="0"/>
                </a:lnTo>
                <a:close/>
                <a:moveTo>
                  <a:pt x="3231" y="4283"/>
                </a:moveTo>
                <a:lnTo>
                  <a:pt x="167" y="4283"/>
                </a:lnTo>
                <a:lnTo>
                  <a:pt x="167" y="170"/>
                </a:lnTo>
                <a:lnTo>
                  <a:pt x="3231" y="170"/>
                </a:lnTo>
                <a:lnTo>
                  <a:pt x="3231" y="4283"/>
                </a:lnTo>
                <a:close/>
              </a:path>
            </a:pathLst>
          </a:custGeom>
          <a:solidFill>
            <a:srgbClr val="8DC63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72000" cy="2991600"/>
          </a:xfrm>
          <a:solidFill>
            <a:srgbClr val="B2B2B2"/>
          </a:solidFill>
        </p:spPr>
        <p:txBody>
          <a:bodyPr anchor="ctr" anchorCtr="0"/>
          <a:lstStyle>
            <a:lvl1pPr algn="ctr">
              <a:buNone/>
              <a:defRPr baseline="0"/>
            </a:lvl1pPr>
          </a:lstStyle>
          <a:p>
            <a:r>
              <a:rPr lang="en-GB" dirty="0"/>
              <a:t>click to add image here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761317"/>
            <a:ext cx="4210049" cy="14773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US" sz="800" kern="120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lang="en-GB" sz="800" kern="120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935317" y="1524000"/>
            <a:ext cx="3846733" cy="4114800"/>
          </a:xfrm>
        </p:spPr>
        <p:txBody>
          <a:bodyPr lIns="0" tIns="0" rIns="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grpSp>
        <p:nvGrpSpPr>
          <p:cNvPr id="11" name="Groep 10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7" name="Afbeelding 16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8" name="Afbeelding 17"/>
            <p:cNvPicPr>
              <a:picLocks noChangeAspect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9" name="Afbeelding 18"/>
            <p:cNvPicPr>
              <a:picLocks noChangeAspect="1"/>
            </p:cNvPicPr>
            <p:nvPr userDrawn="1"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20" name="Afbeelding 19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7388" y="463550"/>
            <a:ext cx="7772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Titelstijl</a:t>
            </a:r>
            <a:r>
              <a:rPr lang="en-GB" dirty="0"/>
              <a:t> van model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880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grpSp>
        <p:nvGrpSpPr>
          <p:cNvPr id="8" name="Groep 7"/>
          <p:cNvGrpSpPr/>
          <p:nvPr userDrawn="1"/>
        </p:nvGrpSpPr>
        <p:grpSpPr>
          <a:xfrm>
            <a:off x="87923" y="6377822"/>
            <a:ext cx="3851030" cy="480178"/>
            <a:chOff x="0" y="8236374"/>
            <a:chExt cx="12986398" cy="1619250"/>
          </a:xfrm>
        </p:grpSpPr>
        <p:pic>
          <p:nvPicPr>
            <p:cNvPr id="9" name="Afbeelding 8"/>
            <p:cNvPicPr>
              <a:picLocks noChangeAspect="1"/>
            </p:cNvPicPr>
            <p:nvPr userDrawn="1"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8312574"/>
              <a:ext cx="1533525" cy="1514475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 userDrawn="1"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44956" y="8264949"/>
              <a:ext cx="1676400" cy="1590675"/>
            </a:xfrm>
            <a:prstGeom prst="rect">
              <a:avLst/>
            </a:prstGeom>
          </p:spPr>
        </p:pic>
        <p:pic>
          <p:nvPicPr>
            <p:cNvPr id="11" name="Afbeelding 10"/>
            <p:cNvPicPr>
              <a:picLocks noChangeAspect="1"/>
            </p:cNvPicPr>
            <p:nvPr userDrawn="1"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32789" y="8331624"/>
              <a:ext cx="1619250" cy="1495425"/>
            </a:xfrm>
            <a:prstGeom prst="rect">
              <a:avLst/>
            </a:prstGeom>
          </p:spPr>
        </p:pic>
        <p:pic>
          <p:nvPicPr>
            <p:cNvPr id="12" name="Afbeelding 11"/>
            <p:cNvPicPr>
              <a:picLocks noChangeAspect="1"/>
            </p:cNvPicPr>
            <p:nvPr userDrawn="1"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3470" y="8236374"/>
              <a:ext cx="1609725" cy="1552575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 userDrawn="1"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4628" y="8293524"/>
              <a:ext cx="1552575" cy="1533525"/>
            </a:xfrm>
            <a:prstGeom prst="rect">
              <a:avLst/>
            </a:prstGeom>
          </p:spPr>
        </p:pic>
        <p:pic>
          <p:nvPicPr>
            <p:cNvPr id="14" name="Afbeelding 13"/>
            <p:cNvPicPr>
              <a:picLocks noChangeAspect="1"/>
            </p:cNvPicPr>
            <p:nvPr userDrawn="1"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48635" y="8264949"/>
              <a:ext cx="1828800" cy="1562100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 userDrawn="1"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867" y="8312574"/>
              <a:ext cx="1524000" cy="1514475"/>
            </a:xfrm>
            <a:prstGeom prst="rect">
              <a:avLst/>
            </a:prstGeom>
          </p:spPr>
        </p:pic>
        <p:pic>
          <p:nvPicPr>
            <p:cNvPr id="16" name="Afbeelding 15"/>
            <p:cNvPicPr>
              <a:picLocks noChangeAspect="1"/>
            </p:cNvPicPr>
            <p:nvPr userDrawn="1"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24298" y="8264949"/>
              <a:ext cx="1562100" cy="156210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6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67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717276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F6600"/>
          </a:solidFill>
          <a:latin typeface="Arial" charset="0"/>
          <a:ea typeface="MS PGothic" pitchFamily="34" charset="-128"/>
          <a:cs typeface="Arial" charset="0"/>
        </a:defRPr>
      </a:lvl9pPr>
    </p:titleStyle>
    <p:bodyStyle>
      <a:lvl1pPr marL="266700" indent="-2667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539750" indent="-27146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8064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10731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13398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pitchFamily="34" charset="0"/>
        <a:buChar char="·"/>
        <a:defRPr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5pPr>
      <a:lvl6pPr marL="17970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>
          <a:solidFill>
            <a:srgbClr val="717276"/>
          </a:solidFill>
          <a:latin typeface="+mn-lt"/>
          <a:ea typeface="+mn-ea"/>
          <a:cs typeface="+mn-cs"/>
        </a:defRPr>
      </a:lvl6pPr>
      <a:lvl7pPr marL="22542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>
          <a:solidFill>
            <a:srgbClr val="717276"/>
          </a:solidFill>
          <a:latin typeface="+mn-lt"/>
          <a:ea typeface="+mn-ea"/>
          <a:cs typeface="+mn-cs"/>
        </a:defRPr>
      </a:lvl7pPr>
      <a:lvl8pPr marL="27114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>
          <a:solidFill>
            <a:srgbClr val="717276"/>
          </a:solidFill>
          <a:latin typeface="+mn-lt"/>
          <a:ea typeface="+mn-ea"/>
          <a:cs typeface="+mn-cs"/>
        </a:defRPr>
      </a:lvl8pPr>
      <a:lvl9pPr marL="3168650" indent="-26511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>
          <a:solidFill>
            <a:srgbClr val="71727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ata.smartemission.nl/sos52n/static/client/jsClient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ahUKEwiK15_e9PfMAhUDXhQKHS8oD70QjRwIBw&amp;url=http://www.leefmilieu.nl/luchtkwaliteit&amp;bvm=bv.122852650,d.ZGg&amp;psig=AFQjCNEF3p8QIY1gOvF7yC126H_qm5sSyA&amp;ust=1464357981146376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ata.smartemission.nl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12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61950" y="646766"/>
            <a:ext cx="8420100" cy="861774"/>
          </a:xfrm>
        </p:spPr>
        <p:txBody>
          <a:bodyPr/>
          <a:lstStyle/>
          <a:p>
            <a:r>
              <a:rPr lang="nl-NL" dirty="0"/>
              <a:t>Smart Emission</a:t>
            </a:r>
            <a:endParaRPr lang="nl-NL" sz="3600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Paul Geurts, Gemeente Nijmegen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95" y="1557460"/>
            <a:ext cx="6957495" cy="42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778" y="-178593"/>
            <a:ext cx="9581555" cy="740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AutoShape 2"/>
          <p:cNvSpPr>
            <a:spLocks/>
          </p:cNvSpPr>
          <p:nvPr/>
        </p:nvSpPr>
        <p:spPr bwMode="auto">
          <a:xfrm>
            <a:off x="2348508" y="4868912"/>
            <a:ext cx="1830586" cy="1055936"/>
          </a:xfrm>
          <a:prstGeom prst="wedgeEllipseCallout">
            <a:avLst>
              <a:gd name="adj1" fmla="val -50120"/>
              <a:gd name="adj2" fmla="val -96657"/>
            </a:avLst>
          </a:prstGeom>
          <a:solidFill>
            <a:srgbClr val="C82506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NIEUW:</a:t>
            </a:r>
          </a:p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Calibratie</a:t>
            </a:r>
          </a:p>
        </p:txBody>
      </p:sp>
      <p:sp>
        <p:nvSpPr>
          <p:cNvPr id="8195" name="Rectangle 3" descr="tile_paper_medgray.jpeg"/>
          <p:cNvSpPr>
            <a:spLocks/>
          </p:cNvSpPr>
          <p:nvPr/>
        </p:nvSpPr>
        <p:spPr bwMode="auto">
          <a:xfrm>
            <a:off x="4199186" y="5594449"/>
            <a:ext cx="4861099" cy="120662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7031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SmartApp</a:t>
            </a:r>
          </a:p>
        </p:txBody>
      </p:sp>
    </p:spTree>
    <p:extLst>
      <p:ext uri="{BB962C8B-B14F-4D97-AF65-F5344CB8AC3E}">
        <p14:creationId xmlns:p14="http://schemas.microsoft.com/office/powerpoint/2010/main" val="31209130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heronviewer-beg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94" y="-71438"/>
            <a:ext cx="9335988" cy="704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8" name="Rectangle 2" descr="tile_paper_medgray.jpeg"/>
          <p:cNvSpPr>
            <a:spLocks/>
          </p:cNvSpPr>
          <p:nvPr/>
        </p:nvSpPr>
        <p:spPr bwMode="auto">
          <a:xfrm>
            <a:off x="5663655" y="5460504"/>
            <a:ext cx="3289474" cy="117983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7031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Heron</a:t>
            </a:r>
          </a:p>
        </p:txBody>
      </p:sp>
    </p:spTree>
    <p:extLst>
      <p:ext uri="{BB962C8B-B14F-4D97-AF65-F5344CB8AC3E}">
        <p14:creationId xmlns:p14="http://schemas.microsoft.com/office/powerpoint/2010/main" val="27395471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630" y="-314772"/>
            <a:ext cx="10026923" cy="7487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Rectangle 2" descr="tile_paper_medgray.jpeg"/>
          <p:cNvSpPr>
            <a:spLocks/>
          </p:cNvSpPr>
          <p:nvPr/>
        </p:nvSpPr>
        <p:spPr bwMode="auto">
          <a:xfrm>
            <a:off x="5788670" y="2370832"/>
            <a:ext cx="3289474" cy="117983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7031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Heron</a:t>
            </a:r>
          </a:p>
        </p:txBody>
      </p:sp>
      <p:sp>
        <p:nvSpPr>
          <p:cNvPr id="10243" name="AutoShape 3"/>
          <p:cNvSpPr>
            <a:spLocks/>
          </p:cNvSpPr>
          <p:nvPr/>
        </p:nvSpPr>
        <p:spPr bwMode="auto">
          <a:xfrm>
            <a:off x="3366492" y="5377904"/>
            <a:ext cx="1830586" cy="1055936"/>
          </a:xfrm>
          <a:prstGeom prst="wedgeEllipseCallout">
            <a:avLst>
              <a:gd name="adj1" fmla="val -50120"/>
              <a:gd name="adj2" fmla="val -96657"/>
            </a:avLst>
          </a:prstGeom>
          <a:solidFill>
            <a:srgbClr val="C82506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NIEUW:</a:t>
            </a:r>
          </a:p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1127259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39" y="-270123"/>
            <a:ext cx="9697641" cy="7240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 descr="tile_paper_medgray.jpeg"/>
          <p:cNvSpPr>
            <a:spLocks/>
          </p:cNvSpPr>
          <p:nvPr/>
        </p:nvSpPr>
        <p:spPr bwMode="auto">
          <a:xfrm>
            <a:off x="5788670" y="2370832"/>
            <a:ext cx="3289474" cy="117983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7031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Heron</a:t>
            </a:r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3366492" y="5377904"/>
            <a:ext cx="1830586" cy="1055936"/>
          </a:xfrm>
          <a:prstGeom prst="wedgeEllipseCallout">
            <a:avLst>
              <a:gd name="adj1" fmla="val -50120"/>
              <a:gd name="adj2" fmla="val -96657"/>
            </a:avLst>
          </a:prstGeom>
          <a:solidFill>
            <a:srgbClr val="C82506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NIEUW:</a:t>
            </a:r>
          </a:p>
          <a:p>
            <a:r>
              <a:rPr lang="nl-NL" altLang="nl-NL" sz="1687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Downloads</a:t>
            </a:r>
          </a:p>
        </p:txBody>
      </p:sp>
    </p:spTree>
    <p:extLst>
      <p:ext uri="{BB962C8B-B14F-4D97-AF65-F5344CB8AC3E}">
        <p14:creationId xmlns:p14="http://schemas.microsoft.com/office/powerpoint/2010/main" val="36651491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49"/>
            <a:ext cx="9144000" cy="577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Rectangle 2" descr="tile_paper_medgray.jpeg"/>
          <p:cNvSpPr>
            <a:spLocks/>
          </p:cNvSpPr>
          <p:nvPr/>
        </p:nvSpPr>
        <p:spPr bwMode="auto">
          <a:xfrm>
            <a:off x="6175996" y="58043"/>
            <a:ext cx="2149822" cy="856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3516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52N SOS</a:t>
            </a:r>
          </a:p>
        </p:txBody>
      </p:sp>
      <p:sp>
        <p:nvSpPr>
          <p:cNvPr id="12291" name="Rectangle 3"/>
          <p:cNvSpPr>
            <a:spLocks/>
          </p:cNvSpPr>
          <p:nvPr/>
        </p:nvSpPr>
        <p:spPr bwMode="auto">
          <a:xfrm>
            <a:off x="149573" y="6395234"/>
            <a:ext cx="8338822" cy="407612"/>
          </a:xfrm>
          <a:prstGeom prst="rect">
            <a:avLst/>
          </a:prstGeom>
          <a:solidFill>
            <a:srgbClr val="D81E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nl-NL" altLang="nl-NL" sz="2180" u="sng">
                <a:solidFill>
                  <a:srgbClr val="F5D328"/>
                </a:solidFill>
                <a:hlinkClick r:id="rId4"/>
              </a:rPr>
              <a:t>http://data.smartemission.nl/sos52n/static/client/jsClient/index.html</a:t>
            </a:r>
            <a:r>
              <a:rPr lang="nl-NL" altLang="nl-NL" sz="2180">
                <a:solidFill>
                  <a:srgbClr val="F5D328"/>
                </a:solidFill>
              </a:rPr>
              <a:t> </a:t>
            </a:r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6706196" y="2868662"/>
            <a:ext cx="2103507" cy="1637482"/>
          </a:xfrm>
          <a:prstGeom prst="wedgeEllipseCallout">
            <a:avLst>
              <a:gd name="adj1" fmla="val -50120"/>
              <a:gd name="adj2" fmla="val -81588"/>
            </a:avLst>
          </a:prstGeom>
          <a:solidFill>
            <a:srgbClr val="C82506"/>
          </a:solid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r>
              <a:rPr lang="nl-NL" altLang="nl-NL" sz="3164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NIEUW</a:t>
            </a:r>
          </a:p>
        </p:txBody>
      </p:sp>
    </p:spTree>
    <p:extLst>
      <p:ext uri="{BB962C8B-B14F-4D97-AF65-F5344CB8AC3E}">
        <p14:creationId xmlns:p14="http://schemas.microsoft.com/office/powerpoint/2010/main" val="3403390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3585"/>
          <a:stretch/>
        </p:blipFill>
        <p:spPr>
          <a:xfrm>
            <a:off x="0" y="1116348"/>
            <a:ext cx="9144000" cy="49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87586" y="-41300"/>
            <a:ext cx="8092620" cy="1713384"/>
          </a:xfrm>
        </p:spPr>
        <p:txBody>
          <a:bodyPr vert="horz" wrap="square" lIns="26789" tIns="26789" rIns="26789" bIns="26789" numCol="1" anchor="ctr" anchorCtr="0" compatLnSpc="1">
            <a:prstTxWarp prst="textNoShape">
              <a:avLst/>
            </a:prstTxWarp>
          </a:bodyPr>
          <a:lstStyle/>
          <a:p>
            <a:r>
              <a:rPr lang="nl-NL" altLang="nl-NL" sz="457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Statistieken op 20 sept 2016</a:t>
            </a:r>
          </a:p>
        </p:txBody>
      </p:sp>
      <p:sp>
        <p:nvSpPr>
          <p:cNvPr id="19459" name="Rectangle 3" descr="tile_paper_medgray.png"/>
          <p:cNvSpPr>
            <a:spLocks noGrp="1" noChangeArrowheads="1"/>
          </p:cNvSpPr>
          <p:nvPr>
            <p:ph type="body" idx="1"/>
          </p:nvPr>
        </p:nvSpPr>
        <p:spPr>
          <a:xfrm>
            <a:off x="561454" y="1791209"/>
            <a:ext cx="7610326" cy="4703713"/>
          </a:xfr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12700" algn="ctr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/>
          <a:lstStyle/>
          <a:p>
            <a:pPr marL="159613" indent="-159613">
              <a:buSzPct val="100000"/>
            </a:pP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Historie: start 25 april 2016</a:t>
            </a:r>
          </a:p>
          <a:p>
            <a:pPr marL="159613" indent="-159613">
              <a:buSzPct val="100000"/>
            </a:pP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Stations: 46,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aktief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(laatste 2 uur) 33</a:t>
            </a:r>
          </a:p>
          <a:p>
            <a:pPr marL="159613" indent="-159613">
              <a:buSzPct val="100000"/>
            </a:pP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Indicatoren: 12 (meteo 3, geluid 2, gas 7)</a:t>
            </a:r>
          </a:p>
          <a:p>
            <a:pPr marL="159613" indent="-159613">
              <a:buSzPct val="100000"/>
            </a:pP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Metingen (ruw): 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10GB JSON “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harvested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” (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whale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API)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10 miljoen metingen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70 indicatoren (sensors)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200 per station/per uur 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~ 8000 metingen per/uur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~ 20000 metingen per dag 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 database opslag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15GB,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5GB p/maand</a:t>
            </a:r>
          </a:p>
          <a:p>
            <a:pPr marL="159613" indent="-159613">
              <a:buSzPct val="100000"/>
            </a:pP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Metingen (geaggregeerd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uurbasis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)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totaal 888636</a:t>
            </a:r>
            <a:b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 database opslag 150MB </a:t>
            </a:r>
            <a:r>
              <a:rPr lang="nl-NL" altLang="nl-NL" sz="1600" b="1" dirty="0" err="1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plm</a:t>
            </a:r>
            <a:r>
              <a:rPr lang="nl-NL" altLang="nl-NL" sz="1600" b="1" dirty="0">
                <a:solidFill>
                  <a:schemeClr val="tx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 15MB p/maand</a:t>
            </a:r>
          </a:p>
        </p:txBody>
      </p:sp>
    </p:spTree>
    <p:extLst>
      <p:ext uri="{BB962C8B-B14F-4D97-AF65-F5344CB8AC3E}">
        <p14:creationId xmlns:p14="http://schemas.microsoft.com/office/powerpoint/2010/main" val="1773500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DataScience</a:t>
            </a:r>
            <a:r>
              <a:rPr lang="nl-NL" dirty="0"/>
              <a:t> voor kalibratie</a:t>
            </a: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355250" cy="2520280"/>
          </a:xfrm>
        </p:spPr>
      </p:pic>
      <p:pic>
        <p:nvPicPr>
          <p:cNvPr id="1026" name="Picture 2" descr="http://www.leefmilieu.nl/sites/www.leefmilieu.nl/files/imported/images/Sensor-Jos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334575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>
            <a:off x="3851920" y="371703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Tijdelijke aanduiding voor inhoud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57" y="2636912"/>
            <a:ext cx="335525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Waarop letten?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nl-NL" dirty="0"/>
              <a:t>(Type)relatie</a:t>
            </a:r>
          </a:p>
          <a:p>
            <a:r>
              <a:rPr lang="nl-NL" dirty="0"/>
              <a:t>Ruis</a:t>
            </a:r>
          </a:p>
          <a:p>
            <a:r>
              <a:rPr lang="nl-NL" dirty="0"/>
              <a:t>Verschillen tussen sensoren</a:t>
            </a:r>
          </a:p>
          <a:p>
            <a:r>
              <a:rPr lang="nl-NL" dirty="0"/>
              <a:t>Verstorende effecten</a:t>
            </a:r>
          </a:p>
          <a:p>
            <a:r>
              <a:rPr lang="nl-NL" dirty="0"/>
              <a:t>Missende waardes</a:t>
            </a:r>
          </a:p>
          <a:p>
            <a:r>
              <a:rPr lang="nl-NL" dirty="0"/>
              <a:t>Sensor karakteristieken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64" y="1340768"/>
            <a:ext cx="3816424" cy="250943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60" y="4064381"/>
            <a:ext cx="3888432" cy="2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Relatie tussen weerstand en werkelijk waarde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97" y="1520825"/>
            <a:ext cx="475252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9" t="10944" r="25971" b="7296"/>
          <a:stretch/>
        </p:blipFill>
        <p:spPr bwMode="auto">
          <a:xfrm>
            <a:off x="183119" y="89917"/>
            <a:ext cx="6155537" cy="61889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Vrije vorm 8"/>
          <p:cNvSpPr/>
          <p:nvPr/>
        </p:nvSpPr>
        <p:spPr bwMode="auto">
          <a:xfrm>
            <a:off x="5950424" y="1651379"/>
            <a:ext cx="1241946" cy="450376"/>
          </a:xfrm>
          <a:custGeom>
            <a:avLst/>
            <a:gdLst>
              <a:gd name="connsiteX0" fmla="*/ 1187355 w 1241946"/>
              <a:gd name="connsiteY0" fmla="*/ 40943 h 450376"/>
              <a:gd name="connsiteX1" fmla="*/ 0 w 1241946"/>
              <a:gd name="connsiteY1" fmla="*/ 27296 h 450376"/>
              <a:gd name="connsiteX2" fmla="*/ 40943 w 1241946"/>
              <a:gd name="connsiteY2" fmla="*/ 354842 h 450376"/>
              <a:gd name="connsiteX3" fmla="*/ 668740 w 1241946"/>
              <a:gd name="connsiteY3" fmla="*/ 450376 h 450376"/>
              <a:gd name="connsiteX4" fmla="*/ 1241946 w 1241946"/>
              <a:gd name="connsiteY4" fmla="*/ 327546 h 450376"/>
              <a:gd name="connsiteX5" fmla="*/ 1228298 w 1241946"/>
              <a:gd name="connsiteY5" fmla="*/ 0 h 450376"/>
              <a:gd name="connsiteX6" fmla="*/ 1187355 w 1241946"/>
              <a:gd name="connsiteY6" fmla="*/ 40943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1946" h="450376">
                <a:moveTo>
                  <a:pt x="1187355" y="40943"/>
                </a:moveTo>
                <a:lnTo>
                  <a:pt x="0" y="27296"/>
                </a:lnTo>
                <a:lnTo>
                  <a:pt x="40943" y="354842"/>
                </a:lnTo>
                <a:lnTo>
                  <a:pt x="668740" y="450376"/>
                </a:lnTo>
                <a:lnTo>
                  <a:pt x="1241946" y="327546"/>
                </a:lnTo>
                <a:lnTo>
                  <a:pt x="1228298" y="0"/>
                </a:lnTo>
                <a:lnTo>
                  <a:pt x="1187355" y="40943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err="1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Vrije vorm 9"/>
          <p:cNvSpPr/>
          <p:nvPr/>
        </p:nvSpPr>
        <p:spPr bwMode="auto">
          <a:xfrm>
            <a:off x="313899" y="1678675"/>
            <a:ext cx="1105468" cy="382137"/>
          </a:xfrm>
          <a:custGeom>
            <a:avLst/>
            <a:gdLst>
              <a:gd name="connsiteX0" fmla="*/ 0 w 1105468"/>
              <a:gd name="connsiteY0" fmla="*/ 0 h 382137"/>
              <a:gd name="connsiteX1" fmla="*/ 818865 w 1105468"/>
              <a:gd name="connsiteY1" fmla="*/ 54591 h 382137"/>
              <a:gd name="connsiteX2" fmla="*/ 1105468 w 1105468"/>
              <a:gd name="connsiteY2" fmla="*/ 27295 h 382137"/>
              <a:gd name="connsiteX3" fmla="*/ 1050877 w 1105468"/>
              <a:gd name="connsiteY3" fmla="*/ 354841 h 382137"/>
              <a:gd name="connsiteX4" fmla="*/ 354841 w 1105468"/>
              <a:gd name="connsiteY4" fmla="*/ 382137 h 382137"/>
              <a:gd name="connsiteX5" fmla="*/ 27295 w 1105468"/>
              <a:gd name="connsiteY5" fmla="*/ 313898 h 382137"/>
              <a:gd name="connsiteX6" fmla="*/ 0 w 1105468"/>
              <a:gd name="connsiteY6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5468" h="382137">
                <a:moveTo>
                  <a:pt x="0" y="0"/>
                </a:moveTo>
                <a:lnTo>
                  <a:pt x="818865" y="54591"/>
                </a:lnTo>
                <a:lnTo>
                  <a:pt x="1105468" y="27295"/>
                </a:lnTo>
                <a:lnTo>
                  <a:pt x="1050877" y="354841"/>
                </a:lnTo>
                <a:lnTo>
                  <a:pt x="354841" y="382137"/>
                </a:lnTo>
                <a:lnTo>
                  <a:pt x="27295" y="31389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err="1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2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488207" y="1917290"/>
            <a:ext cx="8170761" cy="398206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nl-NL" sz="1000" dirty="0" err="1"/>
              <a:t>datetime</a:t>
            </a:r>
            <a:endParaRPr lang="nl-NL" sz="1000" dirty="0"/>
          </a:p>
          <a:p>
            <a:r>
              <a:rPr lang="nl-NL" sz="1000" dirty="0" err="1"/>
              <a:t>p.base.timer</a:t>
            </a:r>
            <a:endParaRPr lang="nl-NL" sz="1000" dirty="0"/>
          </a:p>
          <a:p>
            <a:r>
              <a:rPr lang="nl-NL" sz="1000" dirty="0" err="1"/>
              <a:t>p.co.heater.mode</a:t>
            </a:r>
            <a:endParaRPr lang="nl-NL" sz="1000" dirty="0"/>
          </a:p>
          <a:p>
            <a:r>
              <a:rPr lang="nl-NL" sz="1000" dirty="0" err="1"/>
              <a:t>p.co.heater.value</a:t>
            </a:r>
            <a:endParaRPr lang="nl-NL" sz="1000" dirty="0"/>
          </a:p>
          <a:p>
            <a:r>
              <a:rPr lang="nl-NL" sz="1000" dirty="0" err="1"/>
              <a:t>p.error.base.irq.service.stopped</a:t>
            </a:r>
            <a:endParaRPr lang="nl-NL" sz="1000" dirty="0"/>
          </a:p>
          <a:p>
            <a:r>
              <a:rPr lang="nl-NL" sz="1000" dirty="0" err="1"/>
              <a:t>p.error.booting</a:t>
            </a:r>
            <a:endParaRPr lang="nl-NL" sz="1000" dirty="0"/>
          </a:p>
          <a:p>
            <a:r>
              <a:rPr lang="nl-NL" sz="1000" dirty="0" err="1"/>
              <a:t>p.error.configuration</a:t>
            </a:r>
            <a:endParaRPr lang="nl-NL" sz="1000" dirty="0"/>
          </a:p>
          <a:p>
            <a:r>
              <a:rPr lang="nl-NL" sz="1000" dirty="0" err="1"/>
              <a:t>p.error.memory</a:t>
            </a:r>
            <a:endParaRPr lang="nl-NL" sz="1000" dirty="0"/>
          </a:p>
          <a:p>
            <a:r>
              <a:rPr lang="nl-NL" sz="1000" dirty="0" err="1"/>
              <a:t>p.error.sensor</a:t>
            </a:r>
            <a:endParaRPr lang="nl-NL" sz="1000" dirty="0"/>
          </a:p>
          <a:p>
            <a:r>
              <a:rPr lang="nl-NL" sz="1000" dirty="0" err="1"/>
              <a:t>p.error.wifi.connection</a:t>
            </a:r>
            <a:endParaRPr lang="nl-NL" sz="1000" dirty="0"/>
          </a:p>
          <a:p>
            <a:r>
              <a:rPr lang="nl-NL" sz="1000" dirty="0"/>
              <a:t>p.no2.heater.mode</a:t>
            </a:r>
          </a:p>
          <a:p>
            <a:r>
              <a:rPr lang="nl-NL" sz="1000" dirty="0"/>
              <a:t>p.no2.heater.value</a:t>
            </a:r>
          </a:p>
          <a:p>
            <a:r>
              <a:rPr lang="nl-NL" sz="1000" dirty="0" err="1"/>
              <a:t>p.power.aux_power.input.active</a:t>
            </a:r>
            <a:endParaRPr lang="nl-NL" sz="1000" dirty="0"/>
          </a:p>
          <a:p>
            <a:r>
              <a:rPr lang="nl-NL" sz="1000" dirty="0" err="1"/>
              <a:t>p.power.charged</a:t>
            </a:r>
            <a:endParaRPr lang="nl-NL" sz="1000" dirty="0"/>
          </a:p>
          <a:p>
            <a:r>
              <a:rPr lang="nl-NL" sz="1000" dirty="0" err="1"/>
              <a:t>p.power.charging</a:t>
            </a:r>
            <a:endParaRPr lang="nl-NL" sz="1000" dirty="0"/>
          </a:p>
          <a:p>
            <a:r>
              <a:rPr lang="nl-NL" sz="1000" dirty="0"/>
              <a:t>p.power.co2.sensor.on</a:t>
            </a:r>
          </a:p>
          <a:p>
            <a:r>
              <a:rPr lang="nl-NL" sz="1000" dirty="0" err="1"/>
              <a:t>p.power.co.heater.on</a:t>
            </a:r>
            <a:endParaRPr lang="nl-NL" sz="1000" dirty="0"/>
          </a:p>
          <a:p>
            <a:r>
              <a:rPr lang="nl-NL" sz="1000" dirty="0" err="1"/>
              <a:t>p.power.energy.harvesting.standby</a:t>
            </a:r>
            <a:endParaRPr lang="nl-NL" sz="1000" dirty="0"/>
          </a:p>
          <a:p>
            <a:r>
              <a:rPr lang="nl-NL" sz="1000" dirty="0" err="1"/>
              <a:t>p.power.error</a:t>
            </a:r>
            <a:endParaRPr lang="nl-NL" sz="1000" dirty="0"/>
          </a:p>
          <a:p>
            <a:r>
              <a:rPr lang="nl-NL" sz="1000" dirty="0" err="1"/>
              <a:t>p.power.gauge.ok</a:t>
            </a:r>
            <a:endParaRPr lang="nl-NL" sz="1000" dirty="0"/>
          </a:p>
          <a:p>
            <a:r>
              <a:rPr lang="nl-NL" sz="1000" dirty="0"/>
              <a:t>p.power.h2s.sensor.on</a:t>
            </a:r>
          </a:p>
          <a:p>
            <a:r>
              <a:rPr lang="nl-NL" sz="1000" dirty="0" err="1"/>
              <a:t>p.power.harvest.input.active</a:t>
            </a:r>
            <a:endParaRPr lang="nl-NL" sz="1000" dirty="0"/>
          </a:p>
          <a:p>
            <a:r>
              <a:rPr lang="nl-NL" sz="1000" dirty="0" err="1"/>
              <a:t>p.power.mains.input.active</a:t>
            </a:r>
            <a:endParaRPr lang="nl-NL" sz="1000" dirty="0"/>
          </a:p>
          <a:p>
            <a:r>
              <a:rPr lang="nl-NL" sz="1000" dirty="0"/>
              <a:t>p.power.nh3.sensor.on</a:t>
            </a:r>
          </a:p>
          <a:p>
            <a:r>
              <a:rPr lang="nl-NL" sz="1000" dirty="0"/>
              <a:t>p.power.no2.heater.on</a:t>
            </a:r>
          </a:p>
          <a:p>
            <a:r>
              <a:rPr lang="nl-NL" sz="1000" dirty="0" err="1"/>
              <a:t>p.power.no.battery</a:t>
            </a:r>
            <a:endParaRPr lang="nl-NL" sz="1000" dirty="0"/>
          </a:p>
          <a:p>
            <a:r>
              <a:rPr lang="nl-NL" sz="1000" dirty="0"/>
              <a:t>p.power.o3.heater.on</a:t>
            </a:r>
          </a:p>
          <a:p>
            <a:r>
              <a:rPr lang="nl-NL" sz="1000" dirty="0" err="1"/>
              <a:t>p.power.pm.sensor.on</a:t>
            </a:r>
            <a:endParaRPr lang="nl-NL" sz="1000" dirty="0"/>
          </a:p>
          <a:p>
            <a:r>
              <a:rPr lang="nl-NL" sz="1000" dirty="0" err="1"/>
              <a:t>p.power.usb.input.active</a:t>
            </a:r>
            <a:endParaRPr lang="nl-NL" sz="1000" dirty="0"/>
          </a:p>
          <a:p>
            <a:r>
              <a:rPr lang="nl-NL" sz="1000" dirty="0" err="1"/>
              <a:t>p.session.up.time</a:t>
            </a:r>
            <a:endParaRPr lang="nl-NL" sz="1000" dirty="0"/>
          </a:p>
          <a:p>
            <a:r>
              <a:rPr lang="nl-NL" sz="1000" dirty="0" err="1"/>
              <a:t>p.total.up.time</a:t>
            </a:r>
            <a:endParaRPr lang="nl-NL" sz="1000" dirty="0"/>
          </a:p>
          <a:p>
            <a:r>
              <a:rPr lang="nl-NL" sz="1000" dirty="0" err="1"/>
              <a:t>p.unit.serial.number</a:t>
            </a:r>
            <a:endParaRPr lang="nl-NL" sz="1000" dirty="0"/>
          </a:p>
          <a:p>
            <a:r>
              <a:rPr lang="nl-NL" sz="1000" dirty="0"/>
              <a:t>p.unknown.17</a:t>
            </a:r>
          </a:p>
          <a:p>
            <a:r>
              <a:rPr lang="nl-NL" sz="1000" dirty="0"/>
              <a:t>p.unknown.18</a:t>
            </a:r>
          </a:p>
          <a:p>
            <a:r>
              <a:rPr lang="nl-NL" sz="1000" dirty="0"/>
              <a:t>p.unknown.19</a:t>
            </a:r>
          </a:p>
          <a:p>
            <a:r>
              <a:rPr lang="nl-NL" sz="1000" dirty="0" err="1"/>
              <a:t>s.accelero.x</a:t>
            </a:r>
            <a:endParaRPr lang="nl-NL" sz="1000" dirty="0"/>
          </a:p>
          <a:p>
            <a:r>
              <a:rPr lang="nl-NL" sz="1000" dirty="0" err="1"/>
              <a:t>s.accelero.y</a:t>
            </a:r>
            <a:endParaRPr lang="nl-NL" sz="1000" dirty="0"/>
          </a:p>
          <a:p>
            <a:r>
              <a:rPr lang="nl-NL" sz="1000" dirty="0" err="1"/>
              <a:t>s.accelero.z</a:t>
            </a:r>
            <a:endParaRPr lang="nl-NL" sz="1000" dirty="0"/>
          </a:p>
          <a:p>
            <a:r>
              <a:rPr lang="nl-NL" sz="1200" b="1" dirty="0" err="1"/>
              <a:t>s.barometer</a:t>
            </a:r>
            <a:endParaRPr lang="nl-NL" sz="1200" b="1" dirty="0"/>
          </a:p>
          <a:p>
            <a:r>
              <a:rPr lang="nl-NL" sz="1000" dirty="0"/>
              <a:t>s.co2</a:t>
            </a:r>
          </a:p>
          <a:p>
            <a:r>
              <a:rPr lang="nl-NL" sz="1200" b="1" dirty="0" err="1"/>
              <a:t>s.coresistance</a:t>
            </a:r>
            <a:endParaRPr lang="nl-NL" sz="1200" b="1" dirty="0"/>
          </a:p>
          <a:p>
            <a:r>
              <a:rPr lang="nl-NL" sz="1200" b="1" dirty="0" err="1"/>
              <a:t>s.humidity</a:t>
            </a:r>
            <a:endParaRPr lang="nl-NL" sz="1200" b="1" dirty="0"/>
          </a:p>
          <a:p>
            <a:r>
              <a:rPr lang="nl-NL" sz="1000" dirty="0" err="1"/>
              <a:t>s.latitude</a:t>
            </a:r>
            <a:endParaRPr lang="nl-NL" sz="1000" dirty="0"/>
          </a:p>
          <a:p>
            <a:r>
              <a:rPr lang="nl-NL" sz="1000" dirty="0" err="1"/>
              <a:t>s.light.sensor.blue</a:t>
            </a:r>
            <a:endParaRPr lang="nl-NL" sz="1000" dirty="0"/>
          </a:p>
          <a:p>
            <a:r>
              <a:rPr lang="nl-NL" sz="1000" dirty="0" err="1"/>
              <a:t>s.light.sensor.bottom</a:t>
            </a:r>
            <a:endParaRPr lang="nl-NL" sz="1000" dirty="0"/>
          </a:p>
          <a:p>
            <a:r>
              <a:rPr lang="nl-NL" sz="1000" dirty="0" err="1"/>
              <a:t>s.light.sensor.green</a:t>
            </a:r>
            <a:endParaRPr lang="nl-NL" sz="1000" dirty="0"/>
          </a:p>
          <a:p>
            <a:r>
              <a:rPr lang="nl-NL" sz="1000" dirty="0" err="1"/>
              <a:t>s.light.sensor.red</a:t>
            </a:r>
            <a:endParaRPr lang="nl-NL" sz="1000" dirty="0"/>
          </a:p>
          <a:p>
            <a:r>
              <a:rPr lang="nl-NL" sz="1000" dirty="0" err="1"/>
              <a:t>s.light.sensor.top</a:t>
            </a:r>
            <a:endParaRPr lang="nl-NL" sz="1000" dirty="0"/>
          </a:p>
          <a:p>
            <a:r>
              <a:rPr lang="nl-NL" sz="1000" dirty="0" err="1"/>
              <a:t>s.longitude</a:t>
            </a:r>
            <a:endParaRPr lang="nl-NL" sz="1000" dirty="0"/>
          </a:p>
          <a:p>
            <a:r>
              <a:rPr lang="nl-NL" sz="1200" b="1" dirty="0"/>
              <a:t>s.no2resistance</a:t>
            </a:r>
          </a:p>
          <a:p>
            <a:r>
              <a:rPr lang="nl-NL" sz="1200" b="1" dirty="0"/>
              <a:t>s.o3resistance</a:t>
            </a:r>
          </a:p>
          <a:p>
            <a:r>
              <a:rPr lang="nl-NL" sz="1000" dirty="0" err="1"/>
              <a:t>s.rain.backside.left</a:t>
            </a:r>
            <a:endParaRPr lang="nl-NL" sz="1000" dirty="0"/>
          </a:p>
          <a:p>
            <a:r>
              <a:rPr lang="nl-NL" sz="1000" dirty="0" err="1"/>
              <a:t>s.rain.backside.right</a:t>
            </a:r>
            <a:endParaRPr lang="nl-NL" sz="1000" dirty="0"/>
          </a:p>
          <a:p>
            <a:r>
              <a:rPr lang="nl-NL" sz="1000" dirty="0" err="1"/>
              <a:t>s.rain.frontside.left</a:t>
            </a:r>
            <a:endParaRPr lang="nl-NL" sz="1000" dirty="0"/>
          </a:p>
          <a:p>
            <a:r>
              <a:rPr lang="nl-NL" sz="1000" dirty="0" err="1"/>
              <a:t>s.rain.frontside.right</a:t>
            </a:r>
            <a:endParaRPr lang="nl-NL" sz="1000" dirty="0"/>
          </a:p>
          <a:p>
            <a:r>
              <a:rPr lang="nl-NL" sz="1000" dirty="0" err="1"/>
              <a:t>s.rgb.color</a:t>
            </a:r>
            <a:endParaRPr lang="nl-NL" sz="1000" dirty="0"/>
          </a:p>
          <a:p>
            <a:r>
              <a:rPr lang="nl-NL" sz="1000" dirty="0" err="1"/>
              <a:t>s.satinfo.dilution</a:t>
            </a:r>
            <a:endParaRPr lang="nl-NL" sz="1000" dirty="0"/>
          </a:p>
          <a:p>
            <a:r>
              <a:rPr lang="nl-NL" sz="1000" dirty="0" err="1"/>
              <a:t>s.satinfo.fix</a:t>
            </a:r>
            <a:endParaRPr lang="nl-NL" sz="1000" dirty="0"/>
          </a:p>
          <a:p>
            <a:r>
              <a:rPr lang="nl-NL" sz="1000" dirty="0" err="1"/>
              <a:t>s.satinfo.num</a:t>
            </a:r>
            <a:endParaRPr lang="nl-NL" sz="1000" dirty="0"/>
          </a:p>
          <a:p>
            <a:r>
              <a:rPr lang="nl-NL" sz="1000" dirty="0" err="1"/>
              <a:t>s.second.of.day</a:t>
            </a:r>
            <a:endParaRPr lang="nl-NL" sz="1000" dirty="0"/>
          </a:p>
          <a:p>
            <a:r>
              <a:rPr lang="nl-NL" sz="1200" b="1" dirty="0" err="1"/>
              <a:t>s.temperature.ambient</a:t>
            </a:r>
            <a:endParaRPr lang="nl-NL" sz="1200" b="1" dirty="0"/>
          </a:p>
          <a:p>
            <a:r>
              <a:rPr lang="nl-NL" sz="1000" dirty="0" err="1"/>
              <a:t>s.temperature.unit</a:t>
            </a:r>
            <a:endParaRPr lang="nl-NL" sz="1000" dirty="0"/>
          </a:p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heeft invloed ?</a:t>
            </a:r>
          </a:p>
        </p:txBody>
      </p:sp>
    </p:spTree>
    <p:extLst>
      <p:ext uri="{BB962C8B-B14F-4D97-AF65-F5344CB8AC3E}">
        <p14:creationId xmlns:p14="http://schemas.microsoft.com/office/powerpoint/2010/main" val="28954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Lineaire regressie</a:t>
            </a:r>
          </a:p>
        </p:txBody>
      </p:sp>
      <p:pic>
        <p:nvPicPr>
          <p:cNvPr id="2052" name="Picture 4" descr="https://statistics.laerd.com/spss-tutorials/img/lr/linear-nonlinear-relationshi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55" y="2208515"/>
            <a:ext cx="7594845" cy="29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JL-RECHTS 5"/>
          <p:cNvSpPr/>
          <p:nvPr/>
        </p:nvSpPr>
        <p:spPr>
          <a:xfrm>
            <a:off x="1419" y="3971367"/>
            <a:ext cx="1675119" cy="808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Intercept</a:t>
            </a:r>
            <a:r>
              <a:rPr lang="nl-NL" sz="1000" dirty="0"/>
              <a:t>:</a:t>
            </a:r>
          </a:p>
          <a:p>
            <a:pPr algn="ctr"/>
            <a:r>
              <a:rPr lang="nl-NL" sz="1000" dirty="0"/>
              <a:t>Y waarde waar x=0</a:t>
            </a:r>
          </a:p>
        </p:txBody>
      </p:sp>
      <p:sp>
        <p:nvSpPr>
          <p:cNvPr id="8" name="PIJL-RECHTS 7"/>
          <p:cNvSpPr/>
          <p:nvPr/>
        </p:nvSpPr>
        <p:spPr>
          <a:xfrm rot="20103764">
            <a:off x="1827141" y="3428234"/>
            <a:ext cx="2220949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Helling</a:t>
            </a:r>
          </a:p>
        </p:txBody>
      </p:sp>
      <p:cxnSp>
        <p:nvCxnSpPr>
          <p:cNvPr id="12" name="Rechte verbindingslijn 11"/>
          <p:cNvCxnSpPr/>
          <p:nvPr/>
        </p:nvCxnSpPr>
        <p:spPr>
          <a:xfrm>
            <a:off x="5346577" y="3212976"/>
            <a:ext cx="0" cy="463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5292080" y="3933056"/>
            <a:ext cx="0" cy="3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V="1">
            <a:off x="5292080" y="3645024"/>
            <a:ext cx="0" cy="3071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5796136" y="3933056"/>
            <a:ext cx="0" cy="2160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4644008" y="3068960"/>
            <a:ext cx="0" cy="2160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>
            <a:off x="5076056" y="3356992"/>
            <a:ext cx="0" cy="16418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>
            <a:off x="5940152" y="3824278"/>
            <a:ext cx="0" cy="14708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V="1">
            <a:off x="4860032" y="3413160"/>
            <a:ext cx="0" cy="23186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.stack.imgur.com/etOb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9" b="8297"/>
          <a:stretch/>
        </p:blipFill>
        <p:spPr bwMode="auto">
          <a:xfrm>
            <a:off x="798200" y="647700"/>
            <a:ext cx="827831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JL-RECHTS 4"/>
          <p:cNvSpPr/>
          <p:nvPr/>
        </p:nvSpPr>
        <p:spPr>
          <a:xfrm>
            <a:off x="107504" y="4725144"/>
            <a:ext cx="1675119" cy="808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Intercept</a:t>
            </a:r>
            <a:endParaRPr lang="nl-NL" dirty="0"/>
          </a:p>
        </p:txBody>
      </p:sp>
      <p:sp>
        <p:nvSpPr>
          <p:cNvPr id="6" name="PIJL-RECHTS 5"/>
          <p:cNvSpPr/>
          <p:nvPr/>
        </p:nvSpPr>
        <p:spPr>
          <a:xfrm rot="20593293">
            <a:off x="3198893" y="3770038"/>
            <a:ext cx="2220949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Helling 1</a:t>
            </a:r>
          </a:p>
        </p:txBody>
      </p:sp>
      <p:sp>
        <p:nvSpPr>
          <p:cNvPr id="8" name="PIJL-RECHTS 5"/>
          <p:cNvSpPr/>
          <p:nvPr/>
        </p:nvSpPr>
        <p:spPr>
          <a:xfrm rot="18899689">
            <a:off x="5903992" y="2167345"/>
            <a:ext cx="2220949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Helling 2</a:t>
            </a:r>
          </a:p>
        </p:txBody>
      </p:sp>
    </p:spTree>
    <p:extLst>
      <p:ext uri="{BB962C8B-B14F-4D97-AF65-F5344CB8AC3E}">
        <p14:creationId xmlns:p14="http://schemas.microsoft.com/office/powerpoint/2010/main" val="4244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719336" y="440690"/>
            <a:ext cx="7772400" cy="1057275"/>
          </a:xfrm>
        </p:spPr>
        <p:txBody>
          <a:bodyPr/>
          <a:lstStyle/>
          <a:p>
            <a:r>
              <a:rPr lang="nl-NL" dirty="0"/>
              <a:t>Voorspellen van de werkelijke waarde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4716016" y="2060848"/>
            <a:ext cx="4239096" cy="259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/>
              <a:t>𝑂3 = 89.1177</a:t>
            </a:r>
          </a:p>
          <a:p>
            <a:pPr marL="0" indent="0">
              <a:buNone/>
            </a:pPr>
            <a:r>
              <a:rPr lang="nl-NL" sz="1200" dirty="0"/>
              <a:t>+ 0.03420626 ∗ 𝑠.𝑐𝑜𝑟𝑒𝑠𝑖𝑠𝑡𝑎𝑛𝑐𝑒 ∗ log⁡(𝑠.𝑜3𝑟𝑒𝑠𝑖𝑠𝑡𝑎𝑛𝑐𝑒)</a:t>
            </a:r>
          </a:p>
          <a:p>
            <a:pPr marL="0" indent="0">
              <a:buNone/>
            </a:pPr>
            <a:r>
              <a:rPr lang="nl-NL" sz="1200" dirty="0"/>
              <a:t>− 0.008836714 ∗ 𝑠.𝑙𝑖𝑔ℎ𝑡.𝑠𝑒𝑛𝑠𝑜𝑟.𝑏𝑜𝑡𝑡𝑜𝑚 </a:t>
            </a:r>
          </a:p>
          <a:p>
            <a:pPr marL="0" indent="0">
              <a:buNone/>
            </a:pPr>
            <a:r>
              <a:rPr lang="nl-NL" sz="1200" dirty="0"/>
              <a:t>− 0.02934928 * 𝑠.𝑐𝑜𝑟𝑒𝑠𝑖𝑠𝑡𝑎𝑛𝑐𝑒 ∗ 𝑠.𝑡𝑒𝑚𝑝𝑒𝑟𝑎𝑡𝑢𝑟𝑒.𝑎𝑚𝑏𝑖𝑒𝑛𝑡 </a:t>
            </a:r>
          </a:p>
          <a:p>
            <a:pPr marL="0" indent="0">
              <a:buNone/>
            </a:pPr>
            <a:r>
              <a:rPr lang="nl-NL" sz="1200" dirty="0"/>
              <a:t>− 1.439367 ∗ 𝑠.𝑡𝑒𝑚𝑝𝑒𝑟𝑎𝑡𝑢𝑟𝑒.𝑎𝑚𝑏𝑖𝑒𝑛𝑡   ∗ log⁡(𝑠.𝑐𝑜𝑟𝑒𝑠𝑖𝑠𝑡𝑎𝑛𝑐𝑒)</a:t>
            </a:r>
          </a:p>
          <a:p>
            <a:pPr marL="0" indent="0">
              <a:buNone/>
            </a:pPr>
            <a:r>
              <a:rPr lang="nl-NL" sz="1200" dirty="0"/>
              <a:t>+ 1.26521 ∗ log⁡(𝑠.𝑐𝑜𝑟𝑒𝑠𝑖𝑠𝑡𝑎𝑛𝑐𝑒) ∗ 𝑠𝑞𝑟𝑡(𝑠.𝑐𝑜𝑟𝑒𝑠𝑖𝑠𝑡𝑎𝑛𝑐𝑒)</a:t>
            </a:r>
          </a:p>
          <a:p>
            <a:pPr marL="0" indent="0">
              <a:buNone/>
            </a:pPr>
            <a:r>
              <a:rPr lang="nl-NL" sz="1200" dirty="0"/>
              <a:t>− 0.000343098 ∗ 𝑠.𝑐𝑜𝑟𝑒𝑠𝑖𝑠𝑡𝑎𝑛𝑐𝑒 ∗ 𝑠.𝑛𝑜2𝑟𝑒𝑠𝑖𝑠𝑡𝑎𝑛𝑐𝑒 </a:t>
            </a:r>
          </a:p>
          <a:p>
            <a:pPr marL="0" indent="0">
              <a:buNone/>
            </a:pPr>
            <a:r>
              <a:rPr lang="nl-NL" sz="1200" dirty="0"/>
              <a:t>+ 0.02761877 ∗ 𝑠.𝑛𝑜2𝑟𝑒𝑠𝑖𝑠𝑡𝑎𝑛𝑐𝑒 ∗ log⁡(𝑠.𝑜3𝑟𝑒𝑠𝑖𝑠𝑡𝑎𝑛𝑐𝑒)</a:t>
            </a:r>
          </a:p>
          <a:p>
            <a:pPr marL="0" indent="0">
              <a:buNone/>
            </a:pPr>
            <a:r>
              <a:rPr lang="nl-NL" sz="1200" dirty="0"/>
              <a:t>− 0.0002260495 ∗ 𝑠.𝑏𝑎𝑟𝑜𝑚𝑒𝑡𝑒𝑟 ∗ 𝑠.𝑐𝑜𝑟𝑒𝑠𝑖𝑠𝑡𝑎𝑛𝑐𝑒 </a:t>
            </a:r>
          </a:p>
          <a:p>
            <a:pPr marL="0" indent="0">
              <a:buNone/>
            </a:pPr>
            <a:r>
              <a:rPr lang="nl-NL" sz="1200" dirty="0"/>
              <a:t>+ 0.0699428 ∗ 𝑠.ℎ𝑢𝑚𝑖𝑑𝑖𝑡𝑦 </a:t>
            </a:r>
          </a:p>
          <a:p>
            <a:pPr marL="0" indent="0">
              <a:buNone/>
            </a:pPr>
            <a:r>
              <a:rPr lang="nl-NL" sz="1200" dirty="0"/>
              <a:t>+ 0.008435412 ∗ 𝑠.𝑡𝑒𝑚𝑝𝑒𝑟𝑎𝑡𝑢𝑟𝑒.𝑢𝑛𝑖𝑡 ∗ 𝑠𝑞𝑟𝑡(𝑠.𝑛𝑜2𝑟𝑒𝑠𝑖𝑠𝑡𝑎𝑛𝑐𝑒)</a:t>
            </a:r>
          </a:p>
          <a:p>
            <a:pPr marL="0" indent="0">
              <a:buNone/>
            </a:pPr>
            <a:endParaRPr lang="nl-NL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" y="129909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Lessen tot nu toe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85800" y="1523999"/>
            <a:ext cx="7773988" cy="4366591"/>
          </a:xfrm>
        </p:spPr>
        <p:txBody>
          <a:bodyPr/>
          <a:lstStyle/>
          <a:p>
            <a:r>
              <a:rPr lang="nl-NL" dirty="0"/>
              <a:t>Goedkope sensoren zijn in te zetten voor kwalitatieve metingen van voldoende niveau, door gebruik te maken van datascience en referentiestations van het RIVM. </a:t>
            </a:r>
          </a:p>
          <a:p>
            <a:r>
              <a:rPr lang="nl-NL" dirty="0"/>
              <a:t>De sensoren moeten stabiel zijn in hun metingen, niet gaan “drijven”</a:t>
            </a:r>
          </a:p>
          <a:p>
            <a:r>
              <a:rPr lang="nl-NL" dirty="0"/>
              <a:t>De sensor moet zo goed zijn dat installatie en beheer minimaal is.</a:t>
            </a:r>
          </a:p>
          <a:p>
            <a:r>
              <a:rPr lang="nl-NL" dirty="0"/>
              <a:t>Beheer van sensoren door specialisten (lucht en geluid) van de gemeente.</a:t>
            </a:r>
          </a:p>
          <a:p>
            <a:r>
              <a:rPr lang="nl-NL" dirty="0"/>
              <a:t>Data infrastructuur opzetten is complex. Het gaat over erg veel data.</a:t>
            </a:r>
          </a:p>
          <a:p>
            <a:r>
              <a:rPr lang="nl-NL" dirty="0"/>
              <a:t>Kalibratie is een voortdurend proces. </a:t>
            </a:r>
          </a:p>
          <a:p>
            <a:r>
              <a:rPr lang="nl-NL" dirty="0"/>
              <a:t>Kalibratie hangt van verschillende meetwaarden van verschillend sensoren aan elkaar.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43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8431847" cy="781050"/>
          </a:xfrm>
        </p:spPr>
        <p:txBody>
          <a:bodyPr/>
          <a:lstStyle/>
          <a:p>
            <a:r>
              <a:rPr lang="nl-NL" dirty="0"/>
              <a:t>Sensoren en kwaliteit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8B60-D782-4734-9977-25121D9BDA26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35511" t="8422" r="40025" b="24484"/>
          <a:stretch/>
        </p:blipFill>
        <p:spPr>
          <a:xfrm>
            <a:off x="300612" y="1051430"/>
            <a:ext cx="2448272" cy="4196603"/>
          </a:xfrm>
          <a:prstGeom prst="rect">
            <a:avLst/>
          </a:prstGeom>
        </p:spPr>
      </p:pic>
      <p:pic>
        <p:nvPicPr>
          <p:cNvPr id="32770" name="Picture 2" descr="http://aireas.files.wordpress.com/2013/09/wpid-20130917_095326_resiz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71" y="3143076"/>
            <a:ext cx="1577929" cy="21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http://waag.org/sites/waag/files/public/styles/detailpage/public/Projects/sck-sensoren.jpg?itok=eWXSO8l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79" y="4350825"/>
            <a:ext cx="1196277" cy="89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/>
          <p:nvPr/>
        </p:nvCxnSpPr>
        <p:spPr bwMode="auto">
          <a:xfrm flipV="1">
            <a:off x="179512" y="908720"/>
            <a:ext cx="0" cy="4352445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40422" y="694803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Prijs en kwaliteit</a:t>
            </a:r>
          </a:p>
        </p:txBody>
      </p:sp>
      <p:cxnSp>
        <p:nvCxnSpPr>
          <p:cNvPr id="13" name="Rechte verbindingslijn met pijl 12"/>
          <p:cNvCxnSpPr/>
          <p:nvPr/>
        </p:nvCxnSpPr>
        <p:spPr bwMode="auto">
          <a:xfrm>
            <a:off x="179512" y="5373216"/>
            <a:ext cx="8743773" cy="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6587146" y="5430943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Dichtheid van sensoren</a:t>
            </a: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5"/>
          <a:srcRect l="44148" t="33316" b="37045"/>
          <a:stretch/>
        </p:blipFill>
        <p:spPr>
          <a:xfrm>
            <a:off x="5078287" y="3964440"/>
            <a:ext cx="1882065" cy="13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045958" y="463550"/>
            <a:ext cx="2736131" cy="1057275"/>
          </a:xfrm>
        </p:spPr>
        <p:txBody>
          <a:bodyPr/>
          <a:lstStyle/>
          <a:p>
            <a:r>
              <a:rPr lang="en-US" b="1" dirty="0"/>
              <a:t>Specs </a:t>
            </a:r>
            <a:r>
              <a:rPr lang="en-US" b="1" dirty="0" err="1"/>
              <a:t>Josene</a:t>
            </a:r>
            <a:r>
              <a:rPr lang="en-US" b="1" dirty="0"/>
              <a:t> sensor </a:t>
            </a:r>
            <a:r>
              <a:rPr lang="en-US" b="1" dirty="0" err="1"/>
              <a:t>Intemo</a:t>
            </a:r>
            <a:endParaRPr lang="en-GB" b="1" dirty="0"/>
          </a:p>
        </p:txBody>
      </p:sp>
      <p:sp>
        <p:nvSpPr>
          <p:cNvPr id="6" name="Tijdelijke aanduiding voor tekst 5"/>
          <p:cNvSpPr txBox="1">
            <a:spLocks noGrp="1"/>
          </p:cNvSpPr>
          <p:nvPr>
            <p:ph type="body" sz="quarter" idx="12"/>
          </p:nvPr>
        </p:nvSpPr>
        <p:spPr>
          <a:xfrm>
            <a:off x="6018663" y="1524000"/>
            <a:ext cx="2811438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GB" sz="10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GB" sz="1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1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Outside unit </a:t>
            </a:r>
            <a:r>
              <a:rPr lang="en-GB" sz="1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WiFi</a:t>
            </a:r>
            <a:r>
              <a:rPr lang="en-GB" sz="1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en-GB" sz="1000" i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Base unit for </a:t>
            </a:r>
            <a:r>
              <a:rPr lang="en-GB" sz="1000" i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ßeta</a:t>
            </a:r>
            <a:r>
              <a:rPr lang="en-GB" sz="1000" i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-test outdoor air quality </a:t>
            </a:r>
          </a:p>
          <a:p>
            <a:pPr marL="0" indent="0">
              <a:buNone/>
            </a:pPr>
            <a:endParaRPr lang="en-GB" sz="1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Light intensity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Light reflection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Light (air) 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color</a:t>
            </a:r>
            <a:endParaRPr lang="en-GB" sz="1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4. Earth vibration 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5. Carbon monoxide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6. Nitric oxide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7. Ozone</a:t>
            </a:r>
          </a:p>
          <a:p>
            <a:pPr marL="0" indent="0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8. hydrogen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9. Carbon dioxide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10. Pressure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11. Temperature (Unit / environment)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12. Humidity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13. Noise load 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dBm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/ 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Laeq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(per 500Hz 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linof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log.)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14. Time / Date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15. Location (GPS)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16. Communications (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WiFi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/ USB)</a:t>
            </a:r>
            <a:b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17. Memory + Multi </a:t>
            </a:r>
            <a:r>
              <a:rPr lang="en-GB" sz="10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Color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Display Ring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18. Electricity, USB phone adapter</a:t>
            </a:r>
            <a:endParaRPr lang="en-GB" sz="1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endParaRPr lang="en-GB" sz="23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9" t="30142" r="20899" b="15603"/>
          <a:stretch/>
        </p:blipFill>
        <p:spPr bwMode="auto">
          <a:xfrm>
            <a:off x="0" y="100257"/>
            <a:ext cx="5264458" cy="284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4" t="45368" r="7592" b="6294"/>
          <a:stretch/>
        </p:blipFill>
        <p:spPr bwMode="auto">
          <a:xfrm>
            <a:off x="218364" y="3098042"/>
            <a:ext cx="2538566" cy="2872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3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 descr="tile_paper_medgray.jpeg"/>
          <p:cNvSpPr>
            <a:spLocks/>
          </p:cNvSpPr>
          <p:nvPr/>
        </p:nvSpPr>
        <p:spPr bwMode="auto">
          <a:xfrm>
            <a:off x="1569393" y="1812726"/>
            <a:ext cx="5789786" cy="26431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127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pPr algn="ctr"/>
            <a:r>
              <a:rPr lang="nl-NL" altLang="nl-NL" sz="11039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496950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Data.smartemission.nl</a:t>
            </a:r>
          </a:p>
        </p:txBody>
      </p:sp>
      <p:pic>
        <p:nvPicPr>
          <p:cNvPr id="4" name="Tijdelijke aanduiding voor afbeelding 3">
            <a:hlinkClick r:id="rId2"/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l="7874" t="8976" r="10162" b="3850"/>
          <a:stretch/>
        </p:blipFill>
        <p:spPr>
          <a:xfrm>
            <a:off x="161925" y="1434959"/>
            <a:ext cx="7183438" cy="42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1"/>
          <p:cNvGrpSpPr>
            <a:grpSpLocks/>
          </p:cNvGrpSpPr>
          <p:nvPr/>
        </p:nvGrpSpPr>
        <p:grpSpPr bwMode="auto">
          <a:xfrm>
            <a:off x="155154" y="799207"/>
            <a:ext cx="1535906" cy="5410275"/>
            <a:chOff x="0" y="0"/>
            <a:chExt cx="2183982" cy="7695322"/>
          </a:xfrm>
        </p:grpSpPr>
        <p:grpSp>
          <p:nvGrpSpPr>
            <p:cNvPr id="5122" name="Group 2"/>
            <p:cNvGrpSpPr>
              <a:grpSpLocks/>
            </p:cNvGrpSpPr>
            <p:nvPr/>
          </p:nvGrpSpPr>
          <p:grpSpPr bwMode="auto">
            <a:xfrm>
              <a:off x="0" y="2952750"/>
              <a:ext cx="2183982" cy="1964741"/>
              <a:chOff x="0" y="0"/>
              <a:chExt cx="2183982" cy="1964741"/>
            </a:xfrm>
          </p:grpSpPr>
          <p:pic>
            <p:nvPicPr>
              <p:cNvPr id="5123" name="Picture 3" descr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3982" cy="1964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5124" name="Rectangle 4"/>
              <p:cNvSpPr>
                <a:spLocks/>
              </p:cNvSpPr>
              <p:nvPr/>
            </p:nvSpPr>
            <p:spPr bwMode="auto">
              <a:xfrm>
                <a:off x="1828800" y="1255335"/>
                <a:ext cx="330200" cy="3302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/>
              </a:p>
            </p:txBody>
          </p:sp>
        </p:grp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5730581"/>
              <a:ext cx="2183982" cy="1964741"/>
              <a:chOff x="0" y="0"/>
              <a:chExt cx="2183982" cy="1964741"/>
            </a:xfrm>
          </p:grpSpPr>
          <p:pic>
            <p:nvPicPr>
              <p:cNvPr id="5126" name="Picture 6" descr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3982" cy="1964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5127" name="Rectangle 7"/>
              <p:cNvSpPr>
                <a:spLocks/>
              </p:cNvSpPr>
              <p:nvPr/>
            </p:nvSpPr>
            <p:spPr bwMode="auto">
              <a:xfrm>
                <a:off x="1828800" y="1255335"/>
                <a:ext cx="330200" cy="3302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/>
              </a:p>
            </p:txBody>
          </p:sp>
        </p:grpSp>
        <p:grpSp>
          <p:nvGrpSpPr>
            <p:cNvPr id="5128" name="Group 8"/>
            <p:cNvGrpSpPr>
              <a:grpSpLocks/>
            </p:cNvGrpSpPr>
            <p:nvPr/>
          </p:nvGrpSpPr>
          <p:grpSpPr bwMode="auto">
            <a:xfrm>
              <a:off x="0" y="0"/>
              <a:ext cx="2183982" cy="1964741"/>
              <a:chOff x="0" y="0"/>
              <a:chExt cx="2183982" cy="1964741"/>
            </a:xfrm>
          </p:grpSpPr>
          <p:pic>
            <p:nvPicPr>
              <p:cNvPr id="5129" name="Picture 9" descr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3982" cy="1964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5130" name="Rectangle 10"/>
              <p:cNvSpPr>
                <a:spLocks/>
              </p:cNvSpPr>
              <p:nvPr/>
            </p:nvSpPr>
            <p:spPr bwMode="auto">
              <a:xfrm>
                <a:off x="1828800" y="1255335"/>
                <a:ext cx="330200" cy="3302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/>
              </a:p>
            </p:txBody>
          </p:sp>
        </p:grpSp>
      </p:grpSp>
      <p:sp>
        <p:nvSpPr>
          <p:cNvPr id="5131" name="Rectangle 11"/>
          <p:cNvSpPr>
            <a:spLocks/>
          </p:cNvSpPr>
          <p:nvPr/>
        </p:nvSpPr>
        <p:spPr bwMode="auto">
          <a:xfrm>
            <a:off x="2525986" y="1981275"/>
            <a:ext cx="258961" cy="285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nl-NL" altLang="nl-NL" sz="1687"/>
          </a:p>
        </p:txBody>
      </p:sp>
      <p:sp>
        <p:nvSpPr>
          <p:cNvPr id="5132" name="Rectangle 12"/>
          <p:cNvSpPr>
            <a:spLocks/>
          </p:cNvSpPr>
          <p:nvPr/>
        </p:nvSpPr>
        <p:spPr bwMode="auto">
          <a:xfrm>
            <a:off x="2097361" y="4023941"/>
            <a:ext cx="258961" cy="285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nl-NL" altLang="nl-NL" sz="1687"/>
          </a:p>
        </p:txBody>
      </p:sp>
      <p:sp>
        <p:nvSpPr>
          <p:cNvPr id="5133" name="Rectangle 13"/>
          <p:cNvSpPr>
            <a:spLocks/>
          </p:cNvSpPr>
          <p:nvPr/>
        </p:nvSpPr>
        <p:spPr bwMode="auto">
          <a:xfrm>
            <a:off x="2418829" y="6028656"/>
            <a:ext cx="258961" cy="285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nl-NL" altLang="nl-NL" sz="1687"/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2262560" y="2806154"/>
            <a:ext cx="2595190" cy="3456906"/>
            <a:chOff x="0" y="0"/>
            <a:chExt cx="3691128" cy="4916636"/>
          </a:xfrm>
        </p:grpSpPr>
        <p:pic>
          <p:nvPicPr>
            <p:cNvPr id="5135" name="Picture 15" descr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35715" cy="2159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36" name="AutoShape 16" descr="tile_paper_medgray.jpeg"/>
            <p:cNvSpPr>
              <a:spLocks/>
            </p:cNvSpPr>
            <p:nvPr/>
          </p:nvSpPr>
          <p:spPr bwMode="auto">
            <a:xfrm>
              <a:off x="1070693" y="3426474"/>
              <a:ext cx="2620435" cy="1490162"/>
            </a:xfrm>
            <a:prstGeom prst="wedgeEllipseCallout">
              <a:avLst>
                <a:gd name="adj1" fmla="val -37269"/>
                <a:gd name="adj2" fmla="val -150861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>
              <a:solidFill>
                <a:srgbClr val="51A8F9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55507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r>
                <a:rPr lang="nl-NL" altLang="nl-NL" sz="1898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Ruwe Data</a:t>
              </a:r>
            </a:p>
          </p:txBody>
        </p:sp>
      </p:grpSp>
      <p:grpSp>
        <p:nvGrpSpPr>
          <p:cNvPr id="5137" name="Group 17"/>
          <p:cNvGrpSpPr>
            <a:grpSpLocks/>
          </p:cNvGrpSpPr>
          <p:nvPr/>
        </p:nvGrpSpPr>
        <p:grpSpPr bwMode="auto">
          <a:xfrm>
            <a:off x="1480096" y="1941092"/>
            <a:ext cx="1089422" cy="3301752"/>
            <a:chOff x="-1" y="0"/>
            <a:chExt cx="1548136" cy="4694554"/>
          </a:xfrm>
        </p:grpSpPr>
        <p:sp>
          <p:nvSpPr>
            <p:cNvPr id="5138" name="AutoShape 18" descr="tile_paper_medgray.jpeg"/>
            <p:cNvSpPr>
              <a:spLocks/>
            </p:cNvSpPr>
            <p:nvPr/>
          </p:nvSpPr>
          <p:spPr bwMode="auto">
            <a:xfrm rot="10298">
              <a:off x="561" y="2121696"/>
              <a:ext cx="1293790" cy="376687"/>
            </a:xfrm>
            <a:prstGeom prst="rightArrow">
              <a:avLst>
                <a:gd name="adj1" fmla="val 35574"/>
                <a:gd name="adj2" fmla="val 173355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>
                <a:solidFill>
                  <a:srgbClr val="FFFFFF"/>
                </a:solidFill>
              </a:endParaRPr>
            </a:p>
          </p:txBody>
        </p:sp>
        <p:sp>
          <p:nvSpPr>
            <p:cNvPr id="5139" name="AutoShape 19" descr="tile_paper_medgray.jpeg"/>
            <p:cNvSpPr>
              <a:spLocks/>
            </p:cNvSpPr>
            <p:nvPr/>
          </p:nvSpPr>
          <p:spPr bwMode="auto">
            <a:xfrm rot="2326154">
              <a:off x="-14436" y="462139"/>
              <a:ext cx="1614908" cy="394652"/>
            </a:xfrm>
            <a:prstGeom prst="rightArrow">
              <a:avLst>
                <a:gd name="adj1" fmla="val 46287"/>
                <a:gd name="adj2" fmla="val 149016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>
                <a:solidFill>
                  <a:srgbClr val="FFFFFF"/>
                </a:solidFill>
              </a:endParaRPr>
            </a:p>
          </p:txBody>
        </p:sp>
        <p:sp>
          <p:nvSpPr>
            <p:cNvPr id="5140" name="AutoShape 20" descr="tile_paper_medgray.jpeg"/>
            <p:cNvSpPr>
              <a:spLocks/>
            </p:cNvSpPr>
            <p:nvPr/>
          </p:nvSpPr>
          <p:spPr bwMode="auto">
            <a:xfrm rot="8080816" flipH="1">
              <a:off x="-64052" y="3736099"/>
              <a:ext cx="1723737" cy="405873"/>
            </a:xfrm>
            <a:prstGeom prst="rightArrow">
              <a:avLst>
                <a:gd name="adj1" fmla="val 46287"/>
                <a:gd name="adj2" fmla="val 17682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>
                <a:solidFill>
                  <a:srgbClr val="FFFFFF"/>
                </a:solidFill>
              </a:endParaRPr>
            </a:p>
          </p:txBody>
        </p:sp>
      </p:grpSp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3757166" y="1092771"/>
            <a:ext cx="3868787" cy="3221385"/>
            <a:chOff x="-1" y="0"/>
            <a:chExt cx="5501117" cy="4582518"/>
          </a:xfrm>
        </p:grpSpPr>
        <p:pic>
          <p:nvPicPr>
            <p:cNvPr id="5142" name="Picture 22" descr="pasted-imag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084" y="2329780"/>
              <a:ext cx="2310316" cy="2252738"/>
            </a:xfrm>
            <a:prstGeom prst="rect">
              <a:avLst/>
            </a:prstGeom>
            <a:noFill/>
            <a:ln w="25400" cap="flat" cmpd="sng">
              <a:solidFill>
                <a:srgbClr val="51A8F9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52400" dist="77710" dir="5400000" algn="ctr" rotWithShape="0">
                <a:srgbClr val="000000">
                  <a:alpha val="5909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3" name="AutoShape 23" descr="tile_paper_medgray.jpeg"/>
            <p:cNvSpPr>
              <a:spLocks/>
            </p:cNvSpPr>
            <p:nvPr/>
          </p:nvSpPr>
          <p:spPr bwMode="auto">
            <a:xfrm>
              <a:off x="3020381" y="0"/>
              <a:ext cx="2480735" cy="1643799"/>
            </a:xfrm>
            <a:prstGeom prst="wedgeEllipseCallout">
              <a:avLst>
                <a:gd name="adj1" fmla="val -60880"/>
                <a:gd name="adj2" fmla="val 94722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>
              <a:solidFill>
                <a:srgbClr val="51A8F9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55507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r>
                <a:rPr lang="nl-NL" altLang="nl-NL" sz="1898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“Raffineren”</a:t>
              </a:r>
            </a:p>
          </p:txBody>
        </p:sp>
        <p:sp>
          <p:nvSpPr>
            <p:cNvPr id="5144" name="AutoShape 24" descr="tile_paper_medgray.jpeg"/>
            <p:cNvSpPr>
              <a:spLocks/>
            </p:cNvSpPr>
            <p:nvPr/>
          </p:nvSpPr>
          <p:spPr bwMode="auto">
            <a:xfrm rot="10298">
              <a:off x="561" y="3215191"/>
              <a:ext cx="1293790" cy="376687"/>
            </a:xfrm>
            <a:prstGeom prst="rightArrow">
              <a:avLst>
                <a:gd name="adj1" fmla="val 35574"/>
                <a:gd name="adj2" fmla="val 173355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>
                <a:solidFill>
                  <a:srgbClr val="FFFFFF"/>
                </a:solidFill>
              </a:endParaRPr>
            </a:p>
          </p:txBody>
        </p:sp>
      </p:grpSp>
      <p:grpSp>
        <p:nvGrpSpPr>
          <p:cNvPr id="5145" name="Group 25"/>
          <p:cNvGrpSpPr>
            <a:grpSpLocks/>
          </p:cNvGrpSpPr>
          <p:nvPr/>
        </p:nvGrpSpPr>
        <p:grpSpPr bwMode="auto">
          <a:xfrm>
            <a:off x="6033121" y="2688953"/>
            <a:ext cx="2945680" cy="3255987"/>
            <a:chOff x="-1" y="0"/>
            <a:chExt cx="4188862" cy="4630983"/>
          </a:xfrm>
        </p:grpSpPr>
        <p:pic>
          <p:nvPicPr>
            <p:cNvPr id="5146" name="Picture 26" descr="pasted-image-filtered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137" y="0"/>
              <a:ext cx="2886598" cy="2746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47" name="AutoShape 27" descr="tile_paper_medgray.jpeg"/>
            <p:cNvSpPr>
              <a:spLocks/>
            </p:cNvSpPr>
            <p:nvPr/>
          </p:nvSpPr>
          <p:spPr bwMode="auto">
            <a:xfrm>
              <a:off x="1708127" y="2987183"/>
              <a:ext cx="2480734" cy="1643800"/>
            </a:xfrm>
            <a:prstGeom prst="wedgeEllipseCallout">
              <a:avLst>
                <a:gd name="adj1" fmla="val -27602"/>
                <a:gd name="adj2" fmla="val -138602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>
              <a:solidFill>
                <a:srgbClr val="51A8F9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55507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r>
                <a:rPr lang="nl-NL" altLang="nl-NL" sz="1898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“Verfijnde”</a:t>
              </a:r>
            </a:p>
            <a:p>
              <a:r>
                <a:rPr lang="nl-NL" altLang="nl-NL" sz="1898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Data</a:t>
              </a:r>
            </a:p>
          </p:txBody>
        </p:sp>
        <p:sp>
          <p:nvSpPr>
            <p:cNvPr id="5148" name="AutoShape 28" descr="tile_paper_medgray.jpeg"/>
            <p:cNvSpPr>
              <a:spLocks/>
            </p:cNvSpPr>
            <p:nvPr/>
          </p:nvSpPr>
          <p:spPr bwMode="auto">
            <a:xfrm rot="10298">
              <a:off x="574" y="939241"/>
              <a:ext cx="1537348" cy="385731"/>
            </a:xfrm>
            <a:prstGeom prst="rightArrow">
              <a:avLst>
                <a:gd name="adj1" fmla="val 35574"/>
                <a:gd name="adj2" fmla="val 173353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>
                <a:solidFill>
                  <a:srgbClr val="FFFFFF"/>
                </a:solidFill>
              </a:endParaRPr>
            </a:p>
          </p:txBody>
        </p:sp>
      </p:grpSp>
      <p:sp>
        <p:nvSpPr>
          <p:cNvPr id="5149" name="Rectangle 29" descr="tile_paper_medgray.jpeg"/>
          <p:cNvSpPr>
            <a:spLocks/>
          </p:cNvSpPr>
          <p:nvPr/>
        </p:nvSpPr>
        <p:spPr bwMode="auto">
          <a:xfrm>
            <a:off x="2100709" y="139527"/>
            <a:ext cx="3384352" cy="1362893"/>
          </a:xfrm>
          <a:prstGeom prst="rect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>
            <a:solidFill>
              <a:schemeClr val="accent2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52400" dist="91205" algn="ctr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r>
              <a:rPr lang="nl-NL" altLang="nl-NL" sz="4430" b="1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Datastroom</a:t>
            </a:r>
          </a:p>
        </p:txBody>
      </p:sp>
    </p:spTree>
    <p:extLst>
      <p:ext uri="{BB962C8B-B14F-4D97-AF65-F5344CB8AC3E}">
        <p14:creationId xmlns:p14="http://schemas.microsoft.com/office/powerpoint/2010/main" val="3624918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 descr="tile_paper_medgray.jpeg"/>
          <p:cNvSpPr>
            <a:spLocks/>
          </p:cNvSpPr>
          <p:nvPr/>
        </p:nvSpPr>
        <p:spPr bwMode="auto">
          <a:xfrm>
            <a:off x="1502420" y="1790403"/>
            <a:ext cx="6138044" cy="327719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35719" tIns="35719" rIns="35719" bIns="35719" anchor="ctr"/>
          <a:lstStyle/>
          <a:p>
            <a:pPr algn="ctr"/>
            <a:r>
              <a:rPr lang="nl-NL" altLang="nl-NL" sz="9422" b="1" dirty="0">
                <a:solidFill>
                  <a:srgbClr val="FFFFF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Viewers</a:t>
            </a:r>
          </a:p>
        </p:txBody>
      </p:sp>
    </p:spTree>
    <p:extLst>
      <p:ext uri="{BB962C8B-B14F-4D97-AF65-F5344CB8AC3E}">
        <p14:creationId xmlns:p14="http://schemas.microsoft.com/office/powerpoint/2010/main" val="35704298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6" name="Group 28"/>
          <p:cNvGrpSpPr>
            <a:grpSpLocks/>
          </p:cNvGrpSpPr>
          <p:nvPr/>
        </p:nvGrpSpPr>
        <p:grpSpPr bwMode="auto">
          <a:xfrm>
            <a:off x="30138" y="22324"/>
            <a:ext cx="9218786" cy="5844480"/>
            <a:chOff x="0" y="0"/>
            <a:chExt cx="13110517" cy="8312974"/>
          </a:xfrm>
        </p:grpSpPr>
        <p:pic>
          <p:nvPicPr>
            <p:cNvPr id="7197" name="Picture 29" descr="whaleviewe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307"/>
              <a:ext cx="3984507" cy="304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98" name="Picture 30" descr="heronviewer-begi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122" y="9491"/>
              <a:ext cx="4029004" cy="304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99" name="Picture 31" descr="smartapp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834" y="86686"/>
              <a:ext cx="4109053" cy="2960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00" name="Rectangle 32" descr="tile_paper_medgray.jpeg"/>
            <p:cNvSpPr>
              <a:spLocks/>
            </p:cNvSpPr>
            <p:nvPr/>
          </p:nvSpPr>
          <p:spPr bwMode="auto">
            <a:xfrm>
              <a:off x="1864766" y="0"/>
              <a:ext cx="1896667" cy="75187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400" dir="2388352" algn="ctr" rotWithShape="0">
                <a:srgbClr val="000000">
                  <a:alpha val="7930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r>
                <a:rPr lang="nl-NL" altLang="nl-NL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Whale</a:t>
              </a:r>
            </a:p>
          </p:txBody>
        </p:sp>
        <p:sp>
          <p:nvSpPr>
            <p:cNvPr id="7201" name="Rectangle 33" descr="tile_paper_medgray.jpeg"/>
            <p:cNvSpPr>
              <a:spLocks/>
            </p:cNvSpPr>
            <p:nvPr/>
          </p:nvSpPr>
          <p:spPr bwMode="auto">
            <a:xfrm>
              <a:off x="5882870" y="88900"/>
              <a:ext cx="2290366" cy="75187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400" dir="2388352" algn="ctr" rotWithShape="0">
                <a:srgbClr val="000000">
                  <a:alpha val="7930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r>
                <a:rPr lang="nl-NL" altLang="nl-NL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SmartApp</a:t>
              </a:r>
            </a:p>
          </p:txBody>
        </p:sp>
        <p:sp>
          <p:nvSpPr>
            <p:cNvPr id="7202" name="Rectangle 34" descr="tile_paper_medgray.jpeg"/>
            <p:cNvSpPr>
              <a:spLocks/>
            </p:cNvSpPr>
            <p:nvPr/>
          </p:nvSpPr>
          <p:spPr bwMode="auto">
            <a:xfrm>
              <a:off x="10556470" y="0"/>
              <a:ext cx="2290366" cy="75187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400" dir="2388352" algn="ctr" rotWithShape="0">
                <a:srgbClr val="000000">
                  <a:alpha val="7930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r>
                <a:rPr lang="nl-NL" altLang="nl-NL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Heron</a:t>
              </a:r>
            </a:p>
          </p:txBody>
        </p:sp>
        <p:pic>
          <p:nvPicPr>
            <p:cNvPr id="7203" name="Picture 35" descr="pasted-imag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015" y="4096572"/>
              <a:ext cx="4706502" cy="351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04" name="Rectangle 36" descr="tile_paper_medgray.jpeg"/>
            <p:cNvSpPr>
              <a:spLocks/>
            </p:cNvSpPr>
            <p:nvPr/>
          </p:nvSpPr>
          <p:spPr bwMode="auto">
            <a:xfrm>
              <a:off x="10556470" y="3619500"/>
              <a:ext cx="2290366" cy="75187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400" dir="2388352" algn="ctr" rotWithShape="0">
                <a:srgbClr val="000000">
                  <a:alpha val="7930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r>
                <a:rPr lang="nl-NL" altLang="nl-NL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SOS</a:t>
              </a:r>
            </a:p>
          </p:txBody>
        </p:sp>
        <p:sp>
          <p:nvSpPr>
            <p:cNvPr id="7205" name="AutoShape 37"/>
            <p:cNvSpPr>
              <a:spLocks/>
            </p:cNvSpPr>
            <p:nvPr/>
          </p:nvSpPr>
          <p:spPr bwMode="auto">
            <a:xfrm>
              <a:off x="9982367" y="7426613"/>
              <a:ext cx="1551601" cy="886361"/>
            </a:xfrm>
            <a:prstGeom prst="wedgeEllipseCallout">
              <a:avLst>
                <a:gd name="adj1" fmla="val -50120"/>
                <a:gd name="adj2" fmla="val -97111"/>
              </a:avLst>
            </a:prstGeom>
            <a:solidFill>
              <a:srgbClr val="C82506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35719" tIns="35719" rIns="35719" bIns="35719" anchor="ctr"/>
            <a:lstStyle/>
            <a:p>
              <a:r>
                <a:rPr lang="nl-NL" altLang="nl-NL" sz="1687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NIEUW</a:t>
              </a:r>
            </a:p>
          </p:txBody>
        </p:sp>
      </p:grpSp>
      <p:sp>
        <p:nvSpPr>
          <p:cNvPr id="7169" name="Rectangle 1"/>
          <p:cNvSpPr>
            <a:spLocks/>
          </p:cNvSpPr>
          <p:nvPr/>
        </p:nvSpPr>
        <p:spPr bwMode="auto">
          <a:xfrm>
            <a:off x="2418829" y="5969664"/>
            <a:ext cx="258961" cy="285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nl-NL" altLang="nl-NL" sz="1687"/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213197" y="1558488"/>
            <a:ext cx="5919266" cy="4774034"/>
            <a:chOff x="-1" y="-1"/>
            <a:chExt cx="8418421" cy="6789223"/>
          </a:xfrm>
        </p:grpSpPr>
        <p:grpSp>
          <p:nvGrpSpPr>
            <p:cNvPr id="7171" name="Group 3"/>
            <p:cNvGrpSpPr>
              <a:grpSpLocks/>
            </p:cNvGrpSpPr>
            <p:nvPr/>
          </p:nvGrpSpPr>
          <p:grpSpPr bwMode="auto">
            <a:xfrm>
              <a:off x="0" y="2509111"/>
              <a:ext cx="6960352" cy="4280111"/>
              <a:chOff x="0" y="0"/>
              <a:chExt cx="6960352" cy="4280111"/>
            </a:xfrm>
          </p:grpSpPr>
          <p:grpSp>
            <p:nvGrpSpPr>
              <p:cNvPr id="7172" name="Group 4"/>
              <p:cNvGrpSpPr>
                <a:grpSpLocks/>
              </p:cNvGrpSpPr>
              <p:nvPr/>
            </p:nvGrpSpPr>
            <p:grpSpPr bwMode="auto">
              <a:xfrm>
                <a:off x="0" y="1642309"/>
                <a:ext cx="1214723" cy="1092782"/>
                <a:chOff x="0" y="0"/>
                <a:chExt cx="1214723" cy="1092782"/>
              </a:xfrm>
            </p:grpSpPr>
            <p:pic>
              <p:nvPicPr>
                <p:cNvPr id="7173" name="Picture 5" descr="pasted-image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14723" cy="109278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</p:pic>
            <p:sp>
              <p:nvSpPr>
                <p:cNvPr id="7174" name="Rectangle 6"/>
                <p:cNvSpPr>
                  <a:spLocks/>
                </p:cNvSpPr>
                <p:nvPr/>
              </p:nvSpPr>
              <p:spPr bwMode="auto">
                <a:xfrm>
                  <a:off x="1017172" y="698213"/>
                  <a:ext cx="183657" cy="1836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/>
                <a:p>
                  <a:endParaRPr lang="nl-NL" altLang="nl-NL" sz="1687"/>
                </a:p>
              </p:txBody>
            </p:sp>
          </p:grpSp>
          <p:grpSp>
            <p:nvGrpSpPr>
              <p:cNvPr id="7175" name="Group 7"/>
              <p:cNvGrpSpPr>
                <a:grpSpLocks/>
              </p:cNvGrpSpPr>
              <p:nvPr/>
            </p:nvGrpSpPr>
            <p:grpSpPr bwMode="auto">
              <a:xfrm>
                <a:off x="0" y="3187328"/>
                <a:ext cx="1214723" cy="1092783"/>
                <a:chOff x="0" y="0"/>
                <a:chExt cx="1214723" cy="1092782"/>
              </a:xfrm>
            </p:grpSpPr>
            <p:pic>
              <p:nvPicPr>
                <p:cNvPr id="7176" name="Picture 8" descr="pasted-image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14723" cy="109278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</p:pic>
            <p:sp>
              <p:nvSpPr>
                <p:cNvPr id="7177" name="Rectangle 9"/>
                <p:cNvSpPr>
                  <a:spLocks/>
                </p:cNvSpPr>
                <p:nvPr/>
              </p:nvSpPr>
              <p:spPr bwMode="auto">
                <a:xfrm>
                  <a:off x="1017172" y="698213"/>
                  <a:ext cx="183657" cy="1836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/>
                <a:p>
                  <a:endParaRPr lang="nl-NL" altLang="nl-NL" sz="1687"/>
                </a:p>
              </p:txBody>
            </p:sp>
          </p:grpSp>
          <p:grpSp>
            <p:nvGrpSpPr>
              <p:cNvPr id="7178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214723" cy="1092782"/>
                <a:chOff x="0" y="0"/>
                <a:chExt cx="1214723" cy="1092782"/>
              </a:xfrm>
            </p:grpSpPr>
            <p:pic>
              <p:nvPicPr>
                <p:cNvPr id="7179" name="Picture 11" descr="pasted-image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214723" cy="109278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</p:pic>
            <p:sp>
              <p:nvSpPr>
                <p:cNvPr id="7180" name="Rectangle 12"/>
                <p:cNvSpPr>
                  <a:spLocks/>
                </p:cNvSpPr>
                <p:nvPr/>
              </p:nvSpPr>
              <p:spPr bwMode="auto">
                <a:xfrm>
                  <a:off x="1017172" y="698213"/>
                  <a:ext cx="183657" cy="1836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35719" tIns="35719" rIns="35719" bIns="35719" anchor="ctr"/>
                <a:lstStyle/>
                <a:p>
                  <a:endParaRPr lang="nl-NL" altLang="nl-NL" sz="1687"/>
                </a:p>
              </p:txBody>
            </p:sp>
          </p:grpSp>
          <p:pic>
            <p:nvPicPr>
              <p:cNvPr id="7181" name="Picture 13" descr="pasted-image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430" y="1588164"/>
                <a:ext cx="1299117" cy="12010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182" name="Rectangle 14"/>
              <p:cNvSpPr>
                <a:spLocks/>
              </p:cNvSpPr>
              <p:nvPr/>
            </p:nvSpPr>
            <p:spPr bwMode="auto">
              <a:xfrm>
                <a:off x="1875294" y="935377"/>
                <a:ext cx="204848" cy="2260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/>
              </a:p>
            </p:txBody>
          </p:sp>
          <p:sp>
            <p:nvSpPr>
              <p:cNvPr id="7183" name="Rectangle 15"/>
              <p:cNvSpPr>
                <a:spLocks/>
              </p:cNvSpPr>
              <p:nvPr/>
            </p:nvSpPr>
            <p:spPr bwMode="auto">
              <a:xfrm>
                <a:off x="1536237" y="2550799"/>
                <a:ext cx="204848" cy="2260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/>
              </a:p>
            </p:txBody>
          </p:sp>
          <p:pic>
            <p:nvPicPr>
              <p:cNvPr id="7184" name="Picture 16" descr="pasted-image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2521" y="1527918"/>
                <a:ext cx="1284990" cy="1252965"/>
              </a:xfrm>
              <a:prstGeom prst="rect">
                <a:avLst/>
              </a:prstGeom>
              <a:noFill/>
              <a:ln w="25400" cap="flat" cmpd="sng">
                <a:solidFill>
                  <a:srgbClr val="51A8F9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52400" dist="77710" dir="5400000" algn="ctr" rotWithShape="0">
                  <a:srgbClr val="000000">
                    <a:alpha val="5909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85" name="Picture 17" descr="pasted-image-filtered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4835" y="1495260"/>
                <a:ext cx="1605517" cy="1527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186" name="AutoShape 18" descr="tile_paper_medgray.jpeg"/>
              <p:cNvSpPr>
                <a:spLocks/>
              </p:cNvSpPr>
              <p:nvPr/>
            </p:nvSpPr>
            <p:spPr bwMode="auto">
              <a:xfrm rot="10298">
                <a:off x="1048592" y="2083954"/>
                <a:ext cx="719603" cy="209512"/>
              </a:xfrm>
              <a:prstGeom prst="rightArrow">
                <a:avLst>
                  <a:gd name="adj1" fmla="val 35574"/>
                  <a:gd name="adj2" fmla="val 173355"/>
                </a:avLst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>
                  <a:solidFill>
                    <a:srgbClr val="FFFFFF"/>
                  </a:solidFill>
                </a:endParaRPr>
              </a:p>
            </p:txBody>
          </p:sp>
          <p:sp>
            <p:nvSpPr>
              <p:cNvPr id="7187" name="AutoShape 19" descr="tile_paper_medgray.jpeg"/>
              <p:cNvSpPr>
                <a:spLocks/>
              </p:cNvSpPr>
              <p:nvPr/>
            </p:nvSpPr>
            <p:spPr bwMode="auto">
              <a:xfrm rot="2326154">
                <a:off x="1040251" y="1160914"/>
                <a:ext cx="898207" cy="219505"/>
              </a:xfrm>
              <a:prstGeom prst="rightArrow">
                <a:avLst>
                  <a:gd name="adj1" fmla="val 46287"/>
                  <a:gd name="adj2" fmla="val 149016"/>
                </a:avLst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>
                  <a:solidFill>
                    <a:srgbClr val="FFFFFF"/>
                  </a:solidFill>
                </a:endParaRPr>
              </a:p>
            </p:txBody>
          </p:sp>
          <p:sp>
            <p:nvSpPr>
              <p:cNvPr id="7188" name="AutoShape 20" descr="tile_paper_medgray.jpeg"/>
              <p:cNvSpPr>
                <a:spLocks/>
              </p:cNvSpPr>
              <p:nvPr/>
            </p:nvSpPr>
            <p:spPr bwMode="auto">
              <a:xfrm rot="8080816" flipH="1">
                <a:off x="1012655" y="2981879"/>
                <a:ext cx="958737" cy="225745"/>
              </a:xfrm>
              <a:prstGeom prst="rightArrow">
                <a:avLst>
                  <a:gd name="adj1" fmla="val 46287"/>
                  <a:gd name="adj2" fmla="val 176820"/>
                </a:avLst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>
                  <a:solidFill>
                    <a:srgbClr val="FFFFFF"/>
                  </a:solidFill>
                </a:endParaRPr>
              </a:p>
            </p:txBody>
          </p:sp>
          <p:sp>
            <p:nvSpPr>
              <p:cNvPr id="7189" name="AutoShape 21" descr="tile_paper_medgray.jpeg"/>
              <p:cNvSpPr>
                <a:spLocks/>
              </p:cNvSpPr>
              <p:nvPr/>
            </p:nvSpPr>
            <p:spPr bwMode="auto">
              <a:xfrm rot="10298">
                <a:off x="2849834" y="2020381"/>
                <a:ext cx="719603" cy="209512"/>
              </a:xfrm>
              <a:prstGeom prst="rightArrow">
                <a:avLst>
                  <a:gd name="adj1" fmla="val 35574"/>
                  <a:gd name="adj2" fmla="val 173355"/>
                </a:avLst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>
                  <a:solidFill>
                    <a:srgbClr val="FFFFFF"/>
                  </a:solidFill>
                </a:endParaRPr>
              </a:p>
            </p:txBody>
          </p:sp>
          <p:sp>
            <p:nvSpPr>
              <p:cNvPr id="7190" name="AutoShape 22" descr="tile_paper_medgray.jpeg"/>
              <p:cNvSpPr>
                <a:spLocks/>
              </p:cNvSpPr>
              <p:nvPr/>
            </p:nvSpPr>
            <p:spPr bwMode="auto">
              <a:xfrm rot="10298">
                <a:off x="4649821" y="2017662"/>
                <a:ext cx="855068" cy="214543"/>
              </a:xfrm>
              <a:prstGeom prst="rightArrow">
                <a:avLst>
                  <a:gd name="adj1" fmla="val 35574"/>
                  <a:gd name="adj2" fmla="val 173352"/>
                </a:avLst>
              </a:prstGeom>
              <a:blipFill dpi="0" rotWithShape="0">
                <a:blip r:embed="rId11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5719" tIns="35719" rIns="35719" bIns="35719" anchor="ctr"/>
              <a:lstStyle/>
              <a:p>
                <a:endParaRPr lang="nl-NL" altLang="nl-NL" sz="1687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1133559" y="-1"/>
              <a:ext cx="1168170" cy="4093835"/>
            </a:xfrm>
            <a:prstGeom prst="line">
              <a:avLst/>
            </a:prstGeom>
            <a:noFill/>
            <a:ln w="165100" cap="flat" cmpd="sng">
              <a:solidFill>
                <a:srgbClr val="773F9B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V="1">
              <a:off x="6029766" y="143181"/>
              <a:ext cx="1" cy="3622292"/>
            </a:xfrm>
            <a:prstGeom prst="line">
              <a:avLst/>
            </a:prstGeom>
            <a:noFill/>
            <a:ln w="165100" cap="flat" cmpd="sng">
              <a:solidFill>
                <a:srgbClr val="773F9B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/>
            </a:p>
          </p:txBody>
        </p:sp>
        <p:sp>
          <p:nvSpPr>
            <p:cNvPr id="7193" name="Line 25"/>
            <p:cNvSpPr>
              <a:spLocks noChangeShapeType="1"/>
            </p:cNvSpPr>
            <p:nvPr/>
          </p:nvSpPr>
          <p:spPr bwMode="auto">
            <a:xfrm flipV="1">
              <a:off x="6289067" y="415456"/>
              <a:ext cx="2019301" cy="3640010"/>
            </a:xfrm>
            <a:prstGeom prst="line">
              <a:avLst/>
            </a:prstGeom>
            <a:noFill/>
            <a:ln w="165100" cap="flat" cmpd="sng">
              <a:solidFill>
                <a:srgbClr val="773F9B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/>
            </a:p>
          </p:txBody>
        </p:sp>
        <p:sp>
          <p:nvSpPr>
            <p:cNvPr id="7194" name="AutoShape 26" descr="tile_paper_medgray.jpeg"/>
            <p:cNvSpPr>
              <a:spLocks/>
            </p:cNvSpPr>
            <p:nvPr/>
          </p:nvSpPr>
          <p:spPr bwMode="auto">
            <a:xfrm>
              <a:off x="6314189" y="5719098"/>
              <a:ext cx="1354652" cy="892912"/>
            </a:xfrm>
            <a:prstGeom prst="wedgeEllipseCallout">
              <a:avLst>
                <a:gd name="adj1" fmla="val -50139"/>
                <a:gd name="adj2" fmla="val -96764"/>
              </a:avLst>
            </a:prstGeom>
            <a:blipFill dpi="0" rotWithShape="0">
              <a:blip r:embed="rId12"/>
              <a:srcRect/>
              <a:tile tx="0" ty="0" sx="100000" sy="100000" flip="none" algn="tl"/>
            </a:blipFill>
            <a:ln w="25400" cap="flat" cmpd="sng">
              <a:solidFill>
                <a:srgbClr val="51A8F9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55507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r>
                <a:rPr lang="nl-NL" altLang="nl-NL" sz="914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“Verfijnde”</a:t>
              </a:r>
            </a:p>
            <a:p>
              <a:r>
                <a:rPr lang="nl-NL" altLang="nl-NL" sz="914" b="1">
                  <a:solidFill>
                    <a:srgbClr val="FFFFFF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Data</a:t>
              </a:r>
            </a:p>
          </p:txBody>
        </p:sp>
        <p:sp>
          <p:nvSpPr>
            <p:cNvPr id="7195" name="Line 27"/>
            <p:cNvSpPr>
              <a:spLocks noChangeShapeType="1"/>
            </p:cNvSpPr>
            <p:nvPr/>
          </p:nvSpPr>
          <p:spPr bwMode="auto">
            <a:xfrm flipV="1">
              <a:off x="6937459" y="2997248"/>
              <a:ext cx="1480961" cy="1480961"/>
            </a:xfrm>
            <a:prstGeom prst="line">
              <a:avLst/>
            </a:prstGeom>
            <a:noFill/>
            <a:ln w="165100" cap="flat" cmpd="sng">
              <a:solidFill>
                <a:srgbClr val="773F9B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nl-NL" altLang="nl-NL" sz="1687"/>
            </a:p>
          </p:txBody>
        </p:sp>
      </p:grpSp>
    </p:spTree>
    <p:extLst>
      <p:ext uri="{BB962C8B-B14F-4D97-AF65-F5344CB8AC3E}">
        <p14:creationId xmlns:p14="http://schemas.microsoft.com/office/powerpoint/2010/main" val="941692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_presentation_template_ppt2007">
  <a:themeElements>
    <a:clrScheme name="Holland Toolkit">
      <a:dk1>
        <a:srgbClr val="000000"/>
      </a:dk1>
      <a:lt1>
        <a:srgbClr val="FFFFFF"/>
      </a:lt1>
      <a:dk2>
        <a:srgbClr val="717276"/>
      </a:dk2>
      <a:lt2>
        <a:srgbClr val="FFFFFF"/>
      </a:lt2>
      <a:accent1>
        <a:srgbClr val="B2B2B2"/>
      </a:accent1>
      <a:accent2>
        <a:srgbClr val="FF6600"/>
      </a:accent2>
      <a:accent3>
        <a:srgbClr val="FFFFFF"/>
      </a:accent3>
      <a:accent4>
        <a:srgbClr val="000000"/>
      </a:accent4>
      <a:accent5>
        <a:srgbClr val="717276"/>
      </a:accent5>
      <a:accent6>
        <a:srgbClr val="3F3F3F"/>
      </a:accent6>
      <a:hlink>
        <a:srgbClr val="FF6600"/>
      </a:hlink>
      <a:folHlink>
        <a:srgbClr val="FFB27D"/>
      </a:folHlink>
    </a:clrScheme>
    <a:fontScheme name="Holland White Cover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Holland White C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olland White Cov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olland White Cov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olland White Cov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olland White Cov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olland White Cov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olland White Cov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blank_presentation_template_ppt2007</Template>
  <TotalTime>4113</TotalTime>
  <Words>495</Words>
  <Application>Microsoft Office PowerPoint</Application>
  <PresentationFormat>Diavoorstelling (4:3)</PresentationFormat>
  <Paragraphs>158</Paragraphs>
  <Slides>24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Gill Sans</vt:lpstr>
      <vt:lpstr>Helvetica</vt:lpstr>
      <vt:lpstr>blank_presentation_template_ppt2007</vt:lpstr>
      <vt:lpstr>Smart Emission</vt:lpstr>
      <vt:lpstr>PowerPoint-presentatie</vt:lpstr>
      <vt:lpstr>Sensoren en kwaliteit</vt:lpstr>
      <vt:lpstr>Specs Josene sensor Intemo</vt:lpstr>
      <vt:lpstr>PowerPoint-presentatie</vt:lpstr>
      <vt:lpstr>Data.smartemission.nl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Statistieken op 20 sept 2016</vt:lpstr>
      <vt:lpstr>DataScience voor kalibratie</vt:lpstr>
      <vt:lpstr>Waarop letten?</vt:lpstr>
      <vt:lpstr>Relatie tussen weerstand en werkelijk waarde</vt:lpstr>
      <vt:lpstr>Wat heeft invloed ?</vt:lpstr>
      <vt:lpstr>Lineaire regressie</vt:lpstr>
      <vt:lpstr>PowerPoint-presentatie</vt:lpstr>
      <vt:lpstr>Voorspellen van de werkelijke waarde</vt:lpstr>
      <vt:lpstr>Lessen tot nu toe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samsung</dc:creator>
  <cp:lastModifiedBy>Paul Geurts</cp:lastModifiedBy>
  <cp:revision>99</cp:revision>
  <cp:lastPrinted>2008-09-12T13:28:37Z</cp:lastPrinted>
  <dcterms:created xsi:type="dcterms:W3CDTF">2015-05-26T23:42:08Z</dcterms:created>
  <dcterms:modified xsi:type="dcterms:W3CDTF">2016-12-06T09:28:29Z</dcterms:modified>
</cp:coreProperties>
</file>